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43"/>
  </p:notesMasterIdLst>
  <p:sldIdLst>
    <p:sldId id="474" r:id="rId3"/>
    <p:sldId id="450" r:id="rId4"/>
    <p:sldId id="456" r:id="rId5"/>
    <p:sldId id="451" r:id="rId6"/>
    <p:sldId id="453" r:id="rId7"/>
    <p:sldId id="454" r:id="rId8"/>
    <p:sldId id="455" r:id="rId9"/>
    <p:sldId id="457" r:id="rId10"/>
    <p:sldId id="458" r:id="rId11"/>
    <p:sldId id="434" r:id="rId12"/>
    <p:sldId id="426" r:id="rId13"/>
    <p:sldId id="431" r:id="rId14"/>
    <p:sldId id="432" r:id="rId15"/>
    <p:sldId id="443" r:id="rId16"/>
    <p:sldId id="444" r:id="rId17"/>
    <p:sldId id="433" r:id="rId18"/>
    <p:sldId id="445" r:id="rId19"/>
    <p:sldId id="446" r:id="rId20"/>
    <p:sldId id="468" r:id="rId21"/>
    <p:sldId id="447" r:id="rId22"/>
    <p:sldId id="459" r:id="rId23"/>
    <p:sldId id="460" r:id="rId24"/>
    <p:sldId id="462" r:id="rId25"/>
    <p:sldId id="463" r:id="rId26"/>
    <p:sldId id="466" r:id="rId27"/>
    <p:sldId id="469" r:id="rId28"/>
    <p:sldId id="470" r:id="rId29"/>
    <p:sldId id="471" r:id="rId30"/>
    <p:sldId id="461" r:id="rId31"/>
    <p:sldId id="465" r:id="rId32"/>
    <p:sldId id="464" r:id="rId33"/>
    <p:sldId id="436" r:id="rId34"/>
    <p:sldId id="472" r:id="rId35"/>
    <p:sldId id="437" r:id="rId36"/>
    <p:sldId id="438" r:id="rId37"/>
    <p:sldId id="427" r:id="rId38"/>
    <p:sldId id="441" r:id="rId39"/>
    <p:sldId id="440" r:id="rId40"/>
    <p:sldId id="473" r:id="rId41"/>
    <p:sldId id="439" r:id="rId42"/>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67"/>
    <p:restoredTop sz="74795"/>
  </p:normalViewPr>
  <p:slideViewPr>
    <p:cSldViewPr snapToGrid="0">
      <p:cViewPr varScale="1">
        <p:scale>
          <a:sx n="93" d="100"/>
          <a:sy n="93" d="100"/>
        </p:scale>
        <p:origin x="225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31.01.2025</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B07BF-2576-D140-9F34-ADCACCA99E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165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211194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96328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Iki</a:t>
            </a:r>
            <a:r>
              <a:rPr lang="en-US" dirty="0"/>
              <a:t> </a:t>
            </a:r>
            <a:r>
              <a:rPr lang="en-US" dirty="0" err="1"/>
              <a:t>matrisin</a:t>
            </a:r>
            <a:r>
              <a:rPr lang="en-US" dirty="0"/>
              <a:t> </a:t>
            </a:r>
            <a:r>
              <a:rPr lang="en-US" dirty="0" err="1"/>
              <a:t>içeriği</a:t>
            </a:r>
            <a:r>
              <a:rPr lang="en-US" dirty="0"/>
              <a:t> </a:t>
            </a:r>
            <a:r>
              <a:rPr lang="en-US" dirty="0" err="1"/>
              <a:t>aynı</a:t>
            </a:r>
            <a:r>
              <a:rPr lang="en-US" dirty="0"/>
              <a:t> </a:t>
            </a:r>
            <a:r>
              <a:rPr lang="en-US" dirty="0" err="1"/>
              <a:t>anca</a:t>
            </a:r>
            <a:r>
              <a:rPr lang="en-US" dirty="0"/>
              <a:t> </a:t>
            </a:r>
            <a:r>
              <a:rPr lang="en-US" dirty="0" err="1"/>
              <a:t>görüyoruz</a:t>
            </a:r>
            <a:r>
              <a:rPr lang="en-US" dirty="0"/>
              <a:t> ki order of words de </a:t>
            </a:r>
            <a:r>
              <a:rPr lang="en-US" dirty="0" err="1"/>
              <a:t>anlamı</a:t>
            </a:r>
            <a:r>
              <a:rPr lang="en-US" dirty="0"/>
              <a:t> </a:t>
            </a:r>
            <a:r>
              <a:rPr lang="en-US" dirty="0" err="1"/>
              <a:t>oluşturan</a:t>
            </a:r>
            <a:r>
              <a:rPr lang="en-US" dirty="0"/>
              <a:t> </a:t>
            </a:r>
            <a:r>
              <a:rPr lang="en-US" dirty="0" err="1"/>
              <a:t>eşylerden</a:t>
            </a:r>
            <a:r>
              <a:rPr lang="en-US" dirty="0"/>
              <a:t> </a:t>
            </a:r>
            <a:r>
              <a:rPr lang="en-US" dirty="0" err="1"/>
              <a:t>birisi</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239235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168710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379422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2166304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23092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Yani</a:t>
            </a:r>
            <a:r>
              <a:rPr lang="en-US" dirty="0"/>
              <a:t> </a:t>
            </a:r>
            <a:r>
              <a:rPr lang="en-US" dirty="0" err="1"/>
              <a:t>değişen</a:t>
            </a:r>
            <a:r>
              <a:rPr lang="en-US" dirty="0"/>
              <a:t> </a:t>
            </a:r>
            <a:r>
              <a:rPr lang="en-US" dirty="0" err="1"/>
              <a:t>uzuluktaki</a:t>
            </a:r>
            <a:r>
              <a:rPr lang="en-US" dirty="0"/>
              <a:t> </a:t>
            </a:r>
            <a:r>
              <a:rPr lang="en-US" dirty="0" err="1"/>
              <a:t>metinleri</a:t>
            </a:r>
            <a:r>
              <a:rPr lang="en-US" dirty="0"/>
              <a:t>, </a:t>
            </a:r>
            <a:r>
              <a:rPr lang="en-US" dirty="0" err="1"/>
              <a:t>contex</a:t>
            </a:r>
            <a:r>
              <a:rPr lang="en-US" dirty="0"/>
              <a:t> I </a:t>
            </a:r>
            <a:r>
              <a:rPr lang="en-US" dirty="0" err="1"/>
              <a:t>önemseyecek</a:t>
            </a:r>
            <a:r>
              <a:rPr lang="en-US" dirty="0"/>
              <a:t> </a:t>
            </a:r>
            <a:r>
              <a:rPr lang="en-US" dirty="0" err="1"/>
              <a:t>ve</a:t>
            </a:r>
            <a:r>
              <a:rPr lang="en-US" dirty="0"/>
              <a:t> </a:t>
            </a:r>
            <a:r>
              <a:rPr lang="en-US" dirty="0" err="1"/>
              <a:t>çok</a:t>
            </a:r>
            <a:r>
              <a:rPr lang="en-US" dirty="0"/>
              <a:t> </a:t>
            </a:r>
            <a:r>
              <a:rPr lang="en-US" dirty="0" err="1"/>
              <a:t>daha</a:t>
            </a:r>
            <a:r>
              <a:rPr lang="en-US" dirty="0"/>
              <a:t> </a:t>
            </a:r>
            <a:r>
              <a:rPr lang="en-US" dirty="0" err="1"/>
              <a:t>az</a:t>
            </a:r>
            <a:r>
              <a:rPr lang="en-US" dirty="0"/>
              <a:t> parameter </a:t>
            </a:r>
            <a:r>
              <a:rPr lang="en-US" dirty="0" err="1"/>
              <a:t>öğrenecek</a:t>
            </a:r>
            <a:r>
              <a:rPr lang="en-US" dirty="0"/>
              <a:t> </a:t>
            </a:r>
            <a:r>
              <a:rPr lang="en-US" dirty="0" err="1"/>
              <a:t>yapılra</a:t>
            </a:r>
            <a:r>
              <a:rPr lang="en-US" dirty="0"/>
              <a:t> </a:t>
            </a:r>
            <a:r>
              <a:rPr lang="en-US" dirty="0" err="1"/>
              <a:t>ihtiyaç</a:t>
            </a:r>
            <a:r>
              <a:rPr lang="en-US" dirty="0"/>
              <a:t> var </a:t>
            </a:r>
            <a:r>
              <a:rPr lang="en-US" dirty="0" err="1"/>
              <a:t>demiştik</a:t>
            </a:r>
            <a:r>
              <a:rPr lang="en-US" dirty="0"/>
              <a:t>. </a:t>
            </a:r>
            <a:r>
              <a:rPr lang="en-US" dirty="0" err="1"/>
              <a:t>Tekrar</a:t>
            </a:r>
            <a:r>
              <a:rPr lang="en-US" dirty="0"/>
              <a:t> </a:t>
            </a:r>
            <a:r>
              <a:rPr lang="en-US" dirty="0" err="1"/>
              <a:t>edecek</a:t>
            </a:r>
            <a:r>
              <a:rPr lang="en-US" dirty="0"/>
              <a:t> </a:t>
            </a:r>
            <a:r>
              <a:rPr lang="en-US" dirty="0" err="1"/>
              <a:t>olursak</a:t>
            </a:r>
            <a:r>
              <a:rPr lang="en-US" dirty="0"/>
              <a:t>, </a:t>
            </a:r>
            <a:r>
              <a:rPr lang="en-US" dirty="0" err="1"/>
              <a:t>yine</a:t>
            </a:r>
            <a:r>
              <a:rPr lang="en-US" dirty="0"/>
              <a:t> </a:t>
            </a:r>
            <a:r>
              <a:rPr lang="en-US" dirty="0" err="1"/>
              <a:t>bizim</a:t>
            </a:r>
            <a:r>
              <a:rPr lang="en-US" dirty="0"/>
              <a:t> </a:t>
            </a:r>
            <a:r>
              <a:rPr lang="en-US" dirty="0" err="1"/>
              <a:t>bir</a:t>
            </a:r>
            <a:r>
              <a:rPr lang="en-US" dirty="0"/>
              <a:t> context window size </a:t>
            </a:r>
            <a:r>
              <a:rPr lang="en-US" dirty="0" err="1"/>
              <a:t>seçmek</a:t>
            </a:r>
            <a:r>
              <a:rPr lang="en-US" dirty="0"/>
              <a:t> </a:t>
            </a:r>
            <a:r>
              <a:rPr lang="en-US" dirty="0" err="1"/>
              <a:t>zorunda</a:t>
            </a:r>
            <a:r>
              <a:rPr lang="en-US" dirty="0"/>
              <a:t> </a:t>
            </a:r>
            <a:r>
              <a:rPr lang="en-US" dirty="0" err="1"/>
              <a:t>kalmadığımız</a:t>
            </a:r>
            <a:r>
              <a:rPr lang="en-US" dirty="0"/>
              <a:t> </a:t>
            </a:r>
            <a:r>
              <a:rPr lang="en-US" dirty="0" err="1"/>
              <a:t>bir</a:t>
            </a:r>
            <a:r>
              <a:rPr lang="en-US" dirty="0"/>
              <a:t> </a:t>
            </a:r>
            <a:r>
              <a:rPr lang="en-US" dirty="0" err="1"/>
              <a:t>yapıya</a:t>
            </a:r>
            <a:r>
              <a:rPr lang="en-US" dirty="0"/>
              <a:t> </a:t>
            </a:r>
            <a:r>
              <a:rPr lang="en-US" dirty="0" err="1"/>
              <a:t>geçmemiz</a:t>
            </a:r>
            <a:r>
              <a:rPr lang="en-US" dirty="0"/>
              <a:t> </a:t>
            </a:r>
            <a:r>
              <a:rPr lang="en-US" dirty="0" err="1"/>
              <a:t>gerekiyor</a:t>
            </a:r>
            <a:r>
              <a:rPr lang="en-US" dirty="0"/>
              <a:t>. </a:t>
            </a:r>
            <a:r>
              <a:rPr lang="en-US" dirty="0" err="1"/>
              <a:t>Aynı</a:t>
            </a:r>
            <a:r>
              <a:rPr lang="en-US" dirty="0"/>
              <a:t> </a:t>
            </a:r>
            <a:r>
              <a:rPr lang="en-US" dirty="0" err="1"/>
              <a:t>zamanda</a:t>
            </a:r>
            <a:r>
              <a:rPr lang="en-US" dirty="0"/>
              <a:t> </a:t>
            </a:r>
            <a:r>
              <a:rPr lang="en-US" dirty="0" err="1"/>
              <a:t>istiyoruz</a:t>
            </a:r>
            <a:r>
              <a:rPr lang="en-US" dirty="0"/>
              <a:t> ki model </a:t>
            </a:r>
            <a:r>
              <a:rPr lang="en-US" dirty="0" err="1"/>
              <a:t>karar</a:t>
            </a:r>
            <a:r>
              <a:rPr lang="en-US" dirty="0"/>
              <a:t> </a:t>
            </a:r>
            <a:r>
              <a:rPr lang="en-US" dirty="0" err="1"/>
              <a:t>verirken</a:t>
            </a:r>
            <a:r>
              <a:rPr lang="en-US" dirty="0"/>
              <a:t> </a:t>
            </a:r>
            <a:r>
              <a:rPr lang="en-US" dirty="0" err="1"/>
              <a:t>geçmişten</a:t>
            </a:r>
            <a:r>
              <a:rPr lang="en-US" dirty="0"/>
              <a:t> de </a:t>
            </a:r>
            <a:r>
              <a:rPr lang="en-US" dirty="0" err="1"/>
              <a:t>bilgi</a:t>
            </a:r>
            <a:r>
              <a:rPr lang="en-US" dirty="0"/>
              <a:t> </a:t>
            </a:r>
            <a:r>
              <a:rPr lang="en-US" dirty="0" err="1"/>
              <a:t>getirebilirsin</a:t>
            </a:r>
            <a:r>
              <a:rPr lang="en-US" dirty="0"/>
              <a:t> </a:t>
            </a:r>
            <a:r>
              <a:rPr lang="en-US" dirty="0" err="1"/>
              <a:t>yani</a:t>
            </a:r>
            <a:r>
              <a:rPr lang="en-US" dirty="0"/>
              <a:t> </a:t>
            </a:r>
            <a:r>
              <a:rPr lang="en-US" dirty="0" err="1"/>
              <a:t>yine</a:t>
            </a:r>
            <a:r>
              <a:rPr lang="en-US" dirty="0"/>
              <a:t> </a:t>
            </a:r>
            <a:r>
              <a:rPr lang="en-US" dirty="0" err="1"/>
              <a:t>bir</a:t>
            </a:r>
            <a:r>
              <a:rPr lang="en-US" dirty="0"/>
              <a:t> context </a:t>
            </a:r>
            <a:r>
              <a:rPr lang="en-US" dirty="0" err="1"/>
              <a:t>istiyorum</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4225465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a:p>
            <a:pPr algn="l"/>
            <a:r>
              <a:rPr lang="en-US" b="1" i="0" u="none" strike="noStrike" dirty="0" err="1">
                <a:solidFill>
                  <a:srgbClr val="000000"/>
                </a:solidFill>
                <a:effectLst/>
              </a:rPr>
              <a:t>Sonuç</a:t>
            </a:r>
            <a:r>
              <a:rPr lang="en-US" b="1" i="0" u="none" strike="noStrike" dirty="0">
                <a:solidFill>
                  <a:srgbClr val="000000"/>
                </a:solidFill>
                <a:effectLst/>
              </a:rPr>
              <a:t>: </a:t>
            </a:r>
            <a:r>
              <a:rPr lang="en-US" b="1" i="0" u="none" strike="noStrike" dirty="0" err="1">
                <a:solidFill>
                  <a:srgbClr val="000000"/>
                </a:solidFill>
                <a:effectLst/>
              </a:rPr>
              <a:t>Gizli</a:t>
            </a:r>
            <a:r>
              <a:rPr lang="en-US" b="1" i="0" u="none" strike="noStrike" dirty="0">
                <a:solidFill>
                  <a:srgbClr val="000000"/>
                </a:solidFill>
                <a:effectLst/>
              </a:rPr>
              <a:t> </a:t>
            </a:r>
            <a:r>
              <a:rPr lang="en-US" b="1" i="0" u="none" strike="noStrike" dirty="0" err="1">
                <a:solidFill>
                  <a:srgbClr val="000000"/>
                </a:solidFill>
                <a:effectLst/>
              </a:rPr>
              <a:t>Durumun</a:t>
            </a:r>
            <a:r>
              <a:rPr lang="en-US" b="1" i="0" u="none" strike="noStrike" dirty="0">
                <a:solidFill>
                  <a:srgbClr val="000000"/>
                </a:solidFill>
                <a:effectLst/>
              </a:rPr>
              <a:t> </a:t>
            </a:r>
            <a:r>
              <a:rPr lang="en-US" b="1" i="0" u="none" strike="noStrike" dirty="0" err="1">
                <a:solidFill>
                  <a:srgbClr val="000000"/>
                </a:solidFill>
                <a:effectLst/>
              </a:rPr>
              <a:t>Güncellenmesi</a:t>
            </a:r>
            <a:endParaRPr lang="en-US" b="1" i="0" u="none" strike="noStrike" dirty="0">
              <a:solidFill>
                <a:srgbClr val="000000"/>
              </a:solidFill>
              <a:effectLst/>
            </a:endParaRPr>
          </a:p>
          <a:p>
            <a:pPr algn="l"/>
            <a:r>
              <a:rPr lang="en-US" b="0" i="0" u="none" strike="noStrike" dirty="0">
                <a:solidFill>
                  <a:srgbClr val="000000"/>
                </a:solidFill>
                <a:effectLst/>
              </a:rPr>
              <a:t>Her yeni </a:t>
            </a:r>
            <a:r>
              <a:rPr lang="en-US" b="0" i="0" u="none" strike="noStrike" dirty="0" err="1">
                <a:solidFill>
                  <a:srgbClr val="000000"/>
                </a:solidFill>
                <a:effectLst/>
              </a:rPr>
              <a:t>veri</a:t>
            </a:r>
            <a:r>
              <a:rPr lang="en-US" b="0" i="0" u="none" strike="noStrike" dirty="0">
                <a:solidFill>
                  <a:srgbClr val="000000"/>
                </a:solidFill>
                <a:effectLst/>
              </a:rPr>
              <a:t> (</a:t>
            </a:r>
            <a:r>
              <a:rPr lang="en-US" b="0" i="0" u="none" strike="noStrike" dirty="0" err="1">
                <a:solidFill>
                  <a:srgbClr val="000000"/>
                </a:solidFill>
                <a:effectLst/>
              </a:rPr>
              <a:t>yani</a:t>
            </a:r>
            <a:r>
              <a:rPr lang="en-US" b="0" i="0" u="none" strike="noStrike" dirty="0">
                <a:solidFill>
                  <a:srgbClr val="000000"/>
                </a:solidFill>
                <a:effectLst/>
              </a:rPr>
              <a:t> her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vektörü</a:t>
            </a:r>
            <a:r>
              <a:rPr lang="en-US" b="0" i="0" u="none" strike="noStrike" dirty="0">
                <a:solidFill>
                  <a:srgbClr val="000000"/>
                </a:solidFill>
                <a:effectLst/>
              </a:rPr>
              <a:t>) </a:t>
            </a:r>
            <a:r>
              <a:rPr lang="en-US" b="0" i="0" u="none" strike="noStrike" dirty="0" err="1">
                <a:solidFill>
                  <a:srgbClr val="000000"/>
                </a:solidFill>
                <a:effectLst/>
              </a:rPr>
              <a:t>geldiğinde</a:t>
            </a:r>
            <a:r>
              <a:rPr lang="en-US" b="0" i="0" u="none" strike="noStrike" dirty="0">
                <a:solidFill>
                  <a:srgbClr val="000000"/>
                </a:solidFill>
                <a:effectLst/>
              </a:rPr>
              <a:t>, </a:t>
            </a:r>
            <a:r>
              <a:rPr lang="en-US" b="0" i="0" u="none" strike="noStrike" dirty="0" err="1">
                <a:solidFill>
                  <a:srgbClr val="000000"/>
                </a:solidFill>
                <a:effectLst/>
              </a:rPr>
              <a:t>RNN'in</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a:t>
            </a:r>
            <a:r>
              <a:rPr lang="en-US" b="0" i="0" u="none" strike="noStrike" dirty="0" err="1">
                <a:solidFill>
                  <a:srgbClr val="000000"/>
                </a:solidFill>
                <a:effectLst/>
              </a:rPr>
              <a:t>durumu</a:t>
            </a:r>
            <a:r>
              <a:rPr lang="en-US" b="0" i="0" u="none" strike="noStrike" dirty="0">
                <a:solidFill>
                  <a:srgbClr val="000000"/>
                </a:solidFill>
                <a:effectLst/>
              </a:rPr>
              <a:t> </a:t>
            </a:r>
            <a:r>
              <a:rPr lang="en-US" b="0" i="0" u="none" strike="noStrike" dirty="0" err="1">
                <a:solidFill>
                  <a:srgbClr val="000000"/>
                </a:solidFill>
                <a:effectLst/>
              </a:rPr>
              <a:t>hh</a:t>
            </a:r>
            <a:r>
              <a:rPr lang="en-US" b="0" i="0" u="none" strike="noStrike" dirty="0">
                <a:solidFill>
                  <a:srgbClr val="000000"/>
                </a:solidFill>
                <a:effectLst/>
              </a:rPr>
              <a:t> o </a:t>
            </a:r>
            <a:r>
              <a:rPr lang="en-US" b="0" i="0" u="none" strike="noStrike" dirty="0" err="1">
                <a:solidFill>
                  <a:srgbClr val="000000"/>
                </a:solidFill>
                <a:effectLst/>
              </a:rPr>
              <a:t>anda</a:t>
            </a:r>
            <a:r>
              <a:rPr lang="en-US" b="0" i="0" u="none" strike="noStrike" dirty="0">
                <a:solidFill>
                  <a:srgbClr val="000000"/>
                </a:solidFill>
                <a:effectLst/>
              </a:rPr>
              <a:t> </a:t>
            </a:r>
            <a:r>
              <a:rPr lang="en-US" b="0" i="0" u="none" strike="noStrike" dirty="0" err="1">
                <a:solidFill>
                  <a:srgbClr val="000000"/>
                </a:solidFill>
                <a:effectLst/>
              </a:rPr>
              <a:t>işlenen</a:t>
            </a:r>
            <a:r>
              <a:rPr lang="en-US" b="0" i="0" u="none" strike="noStrike" dirty="0">
                <a:solidFill>
                  <a:srgbClr val="000000"/>
                </a:solidFill>
                <a:effectLst/>
              </a:rPr>
              <a:t> </a:t>
            </a:r>
            <a:r>
              <a:rPr lang="en-US" b="0" i="0" u="none" strike="noStrike" dirty="0" err="1">
                <a:solidFill>
                  <a:srgbClr val="000000"/>
                </a:solidFill>
                <a:effectLst/>
              </a:rPr>
              <a:t>kelimenin</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önceki</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a:t>
            </a:r>
            <a:r>
              <a:rPr lang="en-US" b="0" i="0" u="none" strike="noStrike" dirty="0" err="1">
                <a:solidFill>
                  <a:srgbClr val="000000"/>
                </a:solidFill>
                <a:effectLst/>
              </a:rPr>
              <a:t>durumun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kombinasyonuyla</a:t>
            </a:r>
            <a:r>
              <a:rPr lang="en-US" b="0" i="0" u="none" strike="noStrike" dirty="0">
                <a:solidFill>
                  <a:srgbClr val="000000"/>
                </a:solidFill>
                <a:effectLst/>
              </a:rPr>
              <a:t> </a:t>
            </a:r>
            <a:r>
              <a:rPr lang="en-US" b="0" i="0" u="none" strike="noStrike" dirty="0" err="1">
                <a:solidFill>
                  <a:srgbClr val="000000"/>
                </a:solidFill>
                <a:effectLst/>
              </a:rPr>
              <a:t>güncellenir</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model, </a:t>
            </a:r>
            <a:r>
              <a:rPr lang="en-US" b="0" i="0" u="none" strike="noStrike" dirty="0" err="1">
                <a:solidFill>
                  <a:srgbClr val="000000"/>
                </a:solidFill>
                <a:effectLst/>
              </a:rPr>
              <a:t>sıralı</a:t>
            </a:r>
            <a:r>
              <a:rPr lang="en-US" b="0" i="0" u="none" strike="noStrike" dirty="0">
                <a:solidFill>
                  <a:srgbClr val="000000"/>
                </a:solidFill>
                <a:effectLst/>
              </a:rPr>
              <a:t> </a:t>
            </a:r>
            <a:r>
              <a:rPr lang="en-US" b="0" i="0" u="none" strike="noStrike" dirty="0" err="1">
                <a:solidFill>
                  <a:srgbClr val="000000"/>
                </a:solidFill>
                <a:effectLst/>
              </a:rPr>
              <a:t>verideki</a:t>
            </a:r>
            <a:r>
              <a:rPr lang="en-US" b="0" i="0" u="none" strike="noStrike" dirty="0">
                <a:solidFill>
                  <a:srgbClr val="000000"/>
                </a:solidFill>
                <a:effectLst/>
              </a:rPr>
              <a:t> her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adımı</a:t>
            </a:r>
            <a:r>
              <a:rPr lang="en-US" b="0" i="0" u="none" strike="noStrike" dirty="0">
                <a:solidFill>
                  <a:srgbClr val="000000"/>
                </a:solidFill>
                <a:effectLst/>
              </a:rPr>
              <a:t> </a:t>
            </a:r>
            <a:r>
              <a:rPr lang="en-US" b="0" i="0" u="none" strike="noStrike" dirty="0" err="1">
                <a:solidFill>
                  <a:srgbClr val="000000"/>
                </a:solidFill>
                <a:effectLst/>
              </a:rPr>
              <a:t>hatırlayarak</a:t>
            </a:r>
            <a:r>
              <a:rPr lang="en-US" b="0" i="0" u="none" strike="noStrike" dirty="0">
                <a:solidFill>
                  <a:srgbClr val="000000"/>
                </a:solidFill>
                <a:effectLst/>
              </a:rPr>
              <a:t> </a:t>
            </a:r>
            <a:r>
              <a:rPr lang="en-US" b="0" i="0" u="none" strike="noStrike" dirty="0" err="1">
                <a:solidFill>
                  <a:srgbClr val="000000"/>
                </a:solidFill>
                <a:effectLst/>
              </a:rPr>
              <a:t>geçmişteki</a:t>
            </a:r>
            <a:r>
              <a:rPr lang="en-US" b="0" i="0" u="none" strike="noStrike" dirty="0">
                <a:solidFill>
                  <a:srgbClr val="000000"/>
                </a:solidFill>
                <a:effectLst/>
              </a:rPr>
              <a:t> </a:t>
            </a:r>
            <a:r>
              <a:rPr lang="en-US" b="0" i="0" u="none" strike="noStrike" dirty="0" err="1">
                <a:solidFill>
                  <a:srgbClr val="000000"/>
                </a:solidFill>
                <a:effectLst/>
              </a:rPr>
              <a:t>bilgilere</a:t>
            </a:r>
            <a:r>
              <a:rPr lang="en-US" b="0" i="0" u="none" strike="noStrike" dirty="0">
                <a:solidFill>
                  <a:srgbClr val="000000"/>
                </a:solidFill>
                <a:effectLst/>
              </a:rPr>
              <a:t> </a:t>
            </a:r>
            <a:r>
              <a:rPr lang="en-US" b="0" i="0" u="none" strike="noStrike" dirty="0" err="1">
                <a:solidFill>
                  <a:srgbClr val="000000"/>
                </a:solidFill>
                <a:effectLst/>
              </a:rPr>
              <a:t>dayanarak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bağlam</a:t>
            </a:r>
            <a:r>
              <a:rPr lang="en-US" b="0" i="0" u="none" strike="noStrike" dirty="0">
                <a:solidFill>
                  <a:srgbClr val="000000"/>
                </a:solidFill>
                <a:effectLst/>
              </a:rPr>
              <a:t> </a:t>
            </a:r>
            <a:r>
              <a:rPr lang="en-US" b="0" i="0" u="none" strike="noStrike" dirty="0" err="1">
                <a:solidFill>
                  <a:srgbClr val="000000"/>
                </a:solidFill>
                <a:effectLst/>
              </a:rPr>
              <a:t>oluşturur</a:t>
            </a:r>
            <a:r>
              <a:rPr lang="en-US" b="0" i="0" u="none" strike="noStrike" dirty="0">
                <a:solidFill>
                  <a:srgbClr val="000000"/>
                </a:solidFill>
                <a:effectLst/>
              </a:rPr>
              <a:t>.</a:t>
            </a:r>
          </a:p>
          <a:p>
            <a:pPr algn="l"/>
            <a:r>
              <a:rPr lang="en-US" b="1" i="0" u="none" strike="noStrike" dirty="0">
                <a:solidFill>
                  <a:srgbClr val="000000"/>
                </a:solidFill>
                <a:effectLst/>
              </a:rPr>
              <a:t>Geri </a:t>
            </a:r>
            <a:r>
              <a:rPr lang="en-US" b="1" i="0" u="none" strike="noStrike" dirty="0" err="1">
                <a:solidFill>
                  <a:srgbClr val="000000"/>
                </a:solidFill>
                <a:effectLst/>
              </a:rPr>
              <a:t>Yayılım</a:t>
            </a:r>
            <a:r>
              <a:rPr lang="en-US" b="0" i="0" u="none" strike="noStrike" dirty="0">
                <a:solidFill>
                  <a:srgbClr val="000000"/>
                </a:solidFill>
                <a:effectLst/>
              </a:rPr>
              <a:t> </a:t>
            </a:r>
            <a:r>
              <a:rPr lang="en-US" b="0" i="0" u="none" strike="noStrike" dirty="0" err="1">
                <a:solidFill>
                  <a:srgbClr val="000000"/>
                </a:solidFill>
                <a:effectLst/>
              </a:rPr>
              <a:t>burada</a:t>
            </a:r>
            <a:r>
              <a:rPr lang="en-US" b="0" i="0" u="none" strike="noStrike" dirty="0">
                <a:solidFill>
                  <a:srgbClr val="000000"/>
                </a:solidFill>
                <a:effectLst/>
              </a:rPr>
              <a:t> </a:t>
            </a:r>
            <a:r>
              <a:rPr lang="en-US" b="0" i="0" u="none" strike="noStrike" dirty="0" err="1">
                <a:solidFill>
                  <a:srgbClr val="000000"/>
                </a:solidFill>
                <a:effectLst/>
              </a:rPr>
              <a:t>sonradan</a:t>
            </a:r>
            <a:r>
              <a:rPr lang="en-US" b="0" i="0" u="none" strike="noStrike" dirty="0">
                <a:solidFill>
                  <a:srgbClr val="000000"/>
                </a:solidFill>
                <a:effectLst/>
              </a:rPr>
              <a:t> </a:t>
            </a:r>
            <a:r>
              <a:rPr lang="en-US" b="0" i="0" u="none" strike="noStrike" dirty="0" err="1">
                <a:solidFill>
                  <a:srgbClr val="000000"/>
                </a:solidFill>
                <a:effectLst/>
              </a:rPr>
              <a:t>devreye</a:t>
            </a:r>
            <a:r>
              <a:rPr lang="en-US" b="0" i="0" u="none" strike="noStrike" dirty="0">
                <a:solidFill>
                  <a:srgbClr val="000000"/>
                </a:solidFill>
                <a:effectLst/>
              </a:rPr>
              <a:t> </a:t>
            </a:r>
            <a:r>
              <a:rPr lang="en-US" b="0" i="0" u="none" strike="noStrike" dirty="0" err="1">
                <a:solidFill>
                  <a:srgbClr val="000000"/>
                </a:solidFill>
                <a:effectLst/>
              </a:rPr>
              <a:t>girer</a:t>
            </a:r>
            <a:r>
              <a:rPr lang="en-US" b="0" i="0" u="none" strike="noStrike" dirty="0">
                <a:solidFill>
                  <a:srgbClr val="000000"/>
                </a:solidFill>
                <a:effectLst/>
              </a:rPr>
              <a:t>; model </a:t>
            </a:r>
            <a:r>
              <a:rPr lang="en-US" b="0" i="0" u="none" strike="noStrike" dirty="0" err="1">
                <a:solidFill>
                  <a:srgbClr val="000000"/>
                </a:solidFill>
                <a:effectLst/>
              </a:rPr>
              <a:t>eğitilirken</a:t>
            </a:r>
            <a:r>
              <a:rPr lang="en-US" b="0" i="0" u="none" strike="noStrike" dirty="0">
                <a:solidFill>
                  <a:srgbClr val="000000"/>
                </a:solidFill>
                <a:effectLst/>
              </a:rPr>
              <a:t>, </a:t>
            </a:r>
            <a:r>
              <a:rPr lang="en-US" b="0" i="0" u="none" strike="noStrike" dirty="0" err="1">
                <a:solidFill>
                  <a:srgbClr val="000000"/>
                </a:solidFill>
                <a:effectLst/>
              </a:rPr>
              <a:t>hataları</a:t>
            </a:r>
            <a:r>
              <a:rPr lang="en-US" b="0" i="0" u="none" strike="noStrike" dirty="0">
                <a:solidFill>
                  <a:srgbClr val="000000"/>
                </a:solidFill>
                <a:effectLst/>
              </a:rPr>
              <a:t> </a:t>
            </a:r>
            <a:r>
              <a:rPr lang="en-US" b="0" i="0" u="none" strike="noStrike" dirty="0" err="1">
                <a:solidFill>
                  <a:srgbClr val="000000"/>
                </a:solidFill>
                <a:effectLst/>
              </a:rPr>
              <a:t>geri</a:t>
            </a:r>
            <a:r>
              <a:rPr lang="en-US" b="0" i="0" u="none" strike="noStrike" dirty="0">
                <a:solidFill>
                  <a:srgbClr val="000000"/>
                </a:solidFill>
                <a:effectLst/>
              </a:rPr>
              <a:t> </a:t>
            </a:r>
            <a:r>
              <a:rPr lang="en-US" b="0" i="0" u="none" strike="noStrike" dirty="0" err="1">
                <a:solidFill>
                  <a:srgbClr val="000000"/>
                </a:solidFill>
                <a:effectLst/>
              </a:rPr>
              <a:t>yayarak</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ağırlıkların</a:t>
            </a:r>
            <a:r>
              <a:rPr lang="en-US" b="0" i="0" u="none" strike="noStrike" dirty="0">
                <a:solidFill>
                  <a:srgbClr val="000000"/>
                </a:solidFill>
                <a:effectLst/>
              </a:rPr>
              <a:t> </a:t>
            </a:r>
            <a:r>
              <a:rPr lang="en-US" b="0" i="0" u="none" strike="noStrike" dirty="0" err="1">
                <a:solidFill>
                  <a:srgbClr val="000000"/>
                </a:solidFill>
                <a:effectLst/>
              </a:rPr>
              <a:t>güncellenmesini</a:t>
            </a:r>
            <a:r>
              <a:rPr lang="en-US" b="0" i="0" u="none" strike="noStrike" dirty="0">
                <a:solidFill>
                  <a:srgbClr val="000000"/>
                </a:solidFill>
                <a:effectLst/>
              </a:rPr>
              <a:t> </a:t>
            </a:r>
            <a:r>
              <a:rPr lang="en-US" b="0" i="0" u="none" strike="noStrike" dirty="0" err="1">
                <a:solidFill>
                  <a:srgbClr val="000000"/>
                </a:solidFill>
                <a:effectLst/>
              </a:rPr>
              <a:t>sağlar</a:t>
            </a:r>
            <a:r>
              <a:rPr lang="en-US" b="0" i="0" u="none" strike="noStrike" dirty="0">
                <a:solidFill>
                  <a:srgbClr val="000000"/>
                </a:solidFill>
                <a:effectLst/>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3994658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öhne"/>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1634168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1097173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285663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Vanishing Gradients</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189532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1039986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1044883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3695016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4. </a:t>
            </a:r>
            <a:r>
              <a:rPr lang="en-US" b="1" i="0" u="none" strike="noStrike" dirty="0" err="1">
                <a:solidFill>
                  <a:srgbClr val="000000"/>
                </a:solidFill>
                <a:effectLst/>
              </a:rPr>
              <a:t>Çoklu</a:t>
            </a:r>
            <a:r>
              <a:rPr lang="en-US" b="1" i="0" u="none" strike="noStrike" dirty="0">
                <a:solidFill>
                  <a:srgbClr val="000000"/>
                </a:solidFill>
                <a:effectLst/>
              </a:rPr>
              <a:t> </a:t>
            </a:r>
            <a:r>
              <a:rPr lang="en-US" b="1" i="0" u="none" strike="noStrike" dirty="0" err="1">
                <a:solidFill>
                  <a:srgbClr val="000000"/>
                </a:solidFill>
                <a:effectLst/>
              </a:rPr>
              <a:t>Çoklu</a:t>
            </a:r>
            <a:r>
              <a:rPr lang="en-US" b="1" i="0" u="none" strike="noStrike" dirty="0">
                <a:solidFill>
                  <a:srgbClr val="000000"/>
                </a:solidFill>
                <a:effectLst/>
              </a:rPr>
              <a:t> (Many-to-Many)</a:t>
            </a:r>
          </a:p>
          <a:p>
            <a:pPr algn="l"/>
            <a:r>
              <a:rPr lang="en-US" b="0" i="0" u="none" strike="noStrike" dirty="0">
                <a:solidFill>
                  <a:srgbClr val="000000"/>
                </a:solidFill>
                <a:effectLst/>
              </a:rPr>
              <a:t>Bu </a:t>
            </a:r>
            <a:r>
              <a:rPr lang="en-US" b="0" i="0" u="none" strike="noStrike" dirty="0" err="1">
                <a:solidFill>
                  <a:srgbClr val="000000"/>
                </a:solidFill>
                <a:effectLst/>
              </a:rPr>
              <a:t>türde</a:t>
            </a:r>
            <a:r>
              <a:rPr lang="en-US" b="0" i="0" u="none" strike="noStrike" dirty="0">
                <a:solidFill>
                  <a:srgbClr val="000000"/>
                </a:solidFill>
                <a:effectLst/>
              </a:rPr>
              <a:t> model hem </a:t>
            </a:r>
            <a:r>
              <a:rPr lang="en-US" b="0" i="0" u="none" strike="noStrike" dirty="0" err="1">
                <a:solidFill>
                  <a:srgbClr val="000000"/>
                </a:solidFill>
                <a:effectLst/>
              </a:rPr>
              <a:t>birden</a:t>
            </a:r>
            <a:r>
              <a:rPr lang="en-US" b="0" i="0" u="none" strike="noStrike" dirty="0">
                <a:solidFill>
                  <a:srgbClr val="000000"/>
                </a:solidFill>
                <a:effectLst/>
              </a:rPr>
              <a:t> </a:t>
            </a:r>
            <a:r>
              <a:rPr lang="en-US" b="0" i="0" u="none" strike="noStrike" dirty="0" err="1">
                <a:solidFill>
                  <a:srgbClr val="000000"/>
                </a:solidFill>
                <a:effectLst/>
              </a:rPr>
              <a:t>fazla</a:t>
            </a:r>
            <a:r>
              <a:rPr lang="en-US" b="0" i="0" u="none" strike="noStrike" dirty="0">
                <a:solidFill>
                  <a:srgbClr val="000000"/>
                </a:solidFill>
                <a:effectLst/>
              </a:rPr>
              <a:t> </a:t>
            </a:r>
            <a:r>
              <a:rPr lang="en-US" b="0" i="0" u="none" strike="noStrike" dirty="0" err="1">
                <a:solidFill>
                  <a:srgbClr val="000000"/>
                </a:solidFill>
                <a:effectLst/>
              </a:rPr>
              <a:t>giriş</a:t>
            </a:r>
            <a:r>
              <a:rPr lang="en-US" b="0" i="0" u="none" strike="noStrike" dirty="0">
                <a:solidFill>
                  <a:srgbClr val="000000"/>
                </a:solidFill>
                <a:effectLst/>
              </a:rPr>
              <a:t> </a:t>
            </a:r>
            <a:r>
              <a:rPr lang="en-US" b="0" i="0" u="none" strike="noStrike" dirty="0" err="1">
                <a:solidFill>
                  <a:srgbClr val="000000"/>
                </a:solidFill>
                <a:effectLst/>
              </a:rPr>
              <a:t>alır</a:t>
            </a:r>
            <a:r>
              <a:rPr lang="en-US" b="0" i="0" u="none" strike="noStrike" dirty="0">
                <a:solidFill>
                  <a:srgbClr val="000000"/>
                </a:solidFill>
                <a:effectLst/>
              </a:rPr>
              <a:t> hem de her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giriş</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üretir</a:t>
            </a:r>
            <a:r>
              <a:rPr lang="en-US" b="0" i="0" u="none" strike="noStrike" dirty="0">
                <a:solidFill>
                  <a:srgbClr val="000000"/>
                </a:solidFill>
                <a:effectLst/>
              </a:rPr>
              <a:t>. </a:t>
            </a:r>
            <a:r>
              <a:rPr lang="en-US" b="0" i="0" u="none" strike="noStrike" dirty="0" err="1">
                <a:solidFill>
                  <a:srgbClr val="000000"/>
                </a:solidFill>
                <a:effectLst/>
              </a:rPr>
              <a:t>Gönderdiğin</a:t>
            </a:r>
            <a:r>
              <a:rPr lang="en-US" b="0" i="0" u="none" strike="noStrike" dirty="0">
                <a:solidFill>
                  <a:srgbClr val="000000"/>
                </a:solidFill>
                <a:effectLst/>
              </a:rPr>
              <a:t> ilk </a:t>
            </a:r>
            <a:r>
              <a:rPr lang="en-US" b="0" i="0" u="none" strike="noStrike" dirty="0" err="1">
                <a:solidFill>
                  <a:srgbClr val="000000"/>
                </a:solidFill>
                <a:effectLst/>
              </a:rPr>
              <a:t>görseldeki</a:t>
            </a:r>
            <a:r>
              <a:rPr lang="en-US" b="0" i="0" u="none" strike="noStrike" dirty="0">
                <a:solidFill>
                  <a:srgbClr val="000000"/>
                </a:solidFill>
                <a:effectLst/>
              </a:rPr>
              <a:t> </a:t>
            </a:r>
            <a:r>
              <a:rPr lang="en-US" b="1" i="0" u="none" strike="noStrike" dirty="0">
                <a:solidFill>
                  <a:srgbClr val="000000"/>
                </a:solidFill>
                <a:effectLst/>
              </a:rPr>
              <a:t>Part of Speech (POS) </a:t>
            </a:r>
            <a:r>
              <a:rPr lang="en-US" b="1" i="0" u="none" strike="noStrike" dirty="0" err="1">
                <a:solidFill>
                  <a:srgbClr val="000000"/>
                </a:solidFill>
                <a:effectLst/>
              </a:rPr>
              <a:t>etiketleme</a:t>
            </a:r>
            <a:r>
              <a:rPr lang="en-US" b="0" i="0" u="none" strike="noStrike" dirty="0">
                <a:solidFill>
                  <a:srgbClr val="000000"/>
                </a:solidFill>
                <a:effectLst/>
              </a:rPr>
              <a:t> </a:t>
            </a:r>
            <a:r>
              <a:rPr lang="en-US" b="0" i="0" u="none" strike="noStrike" dirty="0" err="1">
                <a:solidFill>
                  <a:srgbClr val="000000"/>
                </a:solidFill>
                <a:effectLst/>
              </a:rPr>
              <a:t>örneği</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türe</a:t>
            </a:r>
            <a:r>
              <a:rPr lang="en-US" b="0" i="0" u="none" strike="noStrike" dirty="0">
                <a:solidFill>
                  <a:srgbClr val="000000"/>
                </a:solidFill>
                <a:effectLst/>
              </a:rPr>
              <a:t> </a:t>
            </a:r>
            <a:r>
              <a:rPr lang="en-US" b="0" i="0" u="none" strike="noStrike" dirty="0" err="1">
                <a:solidFill>
                  <a:srgbClr val="000000"/>
                </a:solidFill>
                <a:effectLst/>
              </a:rPr>
              <a:t>uyar</a:t>
            </a:r>
            <a:r>
              <a:rPr lang="en-US" b="0" i="0" u="none" strike="noStrike" dirty="0">
                <a:solidFill>
                  <a:srgbClr val="000000"/>
                </a:solidFill>
                <a:effectLst/>
              </a:rPr>
              <a:t>. Her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model </a:t>
            </a:r>
            <a:r>
              <a:rPr lang="en-US" b="0" i="0" u="none" strike="noStrike" dirty="0" err="1">
                <a:solidFill>
                  <a:srgbClr val="000000"/>
                </a:solidFill>
                <a:effectLst/>
              </a:rPr>
              <a:t>sırayla</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durum </a:t>
            </a:r>
            <a:r>
              <a:rPr lang="en-US" b="0" i="0" u="none" strike="noStrike" dirty="0" err="1">
                <a:solidFill>
                  <a:srgbClr val="000000"/>
                </a:solidFill>
                <a:effectLst/>
              </a:rPr>
              <a:t>güncelleyerek</a:t>
            </a:r>
            <a:r>
              <a:rPr lang="en-US" b="0" i="0" u="none" strike="noStrike" dirty="0">
                <a:solidFill>
                  <a:srgbClr val="000000"/>
                </a:solidFill>
                <a:effectLst/>
              </a:rPr>
              <a:t> POS </a:t>
            </a:r>
            <a:r>
              <a:rPr lang="en-US" b="0" i="0" u="none" strike="noStrike" dirty="0" err="1">
                <a:solidFill>
                  <a:srgbClr val="000000"/>
                </a:solidFill>
                <a:effectLst/>
              </a:rPr>
              <a:t>etiketleri</a:t>
            </a:r>
            <a:r>
              <a:rPr lang="en-US" b="0" i="0" u="none" strike="noStrike" dirty="0">
                <a:solidFill>
                  <a:srgbClr val="000000"/>
                </a:solidFill>
                <a:effectLst/>
              </a:rPr>
              <a:t> (</a:t>
            </a:r>
            <a:r>
              <a:rPr lang="en-US" b="0" i="0" u="none" strike="noStrike" dirty="0" err="1">
                <a:solidFill>
                  <a:srgbClr val="000000"/>
                </a:solidFill>
                <a:effectLst/>
              </a:rPr>
              <a:t>isim</a:t>
            </a:r>
            <a:r>
              <a:rPr lang="en-US" b="0" i="0" u="none" strike="noStrike" dirty="0">
                <a:solidFill>
                  <a:srgbClr val="000000"/>
                </a:solidFill>
                <a:effectLst/>
              </a:rPr>
              <a:t>, </a:t>
            </a:r>
            <a:r>
              <a:rPr lang="en-US" b="0" i="0" u="none" strike="noStrike" dirty="0" err="1">
                <a:solidFill>
                  <a:srgbClr val="000000"/>
                </a:solidFill>
                <a:effectLst/>
              </a:rPr>
              <a:t>sıfat</a:t>
            </a:r>
            <a:r>
              <a:rPr lang="en-US" b="0" i="0" u="none" strike="noStrike" dirty="0">
                <a:solidFill>
                  <a:srgbClr val="000000"/>
                </a:solidFill>
                <a:effectLst/>
              </a:rPr>
              <a:t> vb.) </a:t>
            </a:r>
            <a:r>
              <a:rPr lang="en-US" b="0" i="0" u="none" strike="noStrike" dirty="0" err="1">
                <a:solidFill>
                  <a:srgbClr val="000000"/>
                </a:solidFill>
                <a:effectLst/>
              </a:rPr>
              <a:t>üretir</a:t>
            </a:r>
            <a:r>
              <a:rPr lang="en-US" b="0" i="0" u="none" strike="noStrike" dirty="0">
                <a:solidFill>
                  <a:srgbClr val="000000"/>
                </a:solidFill>
                <a:effectLst/>
              </a:rPr>
              <a:t>. Bu </a:t>
            </a:r>
            <a:r>
              <a:rPr lang="en-US" b="0" i="0" u="none" strike="noStrike" dirty="0" err="1">
                <a:solidFill>
                  <a:srgbClr val="000000"/>
                </a:solidFill>
                <a:effectLst/>
              </a:rPr>
              <a:t>örnekte</a:t>
            </a:r>
            <a:r>
              <a:rPr lang="en-US" b="0" i="0" u="none" strike="noStrike" dirty="0">
                <a:solidFill>
                  <a:srgbClr val="000000"/>
                </a:solidFill>
                <a:effectLst/>
              </a:rPr>
              <a:t> hem </a:t>
            </a:r>
            <a:r>
              <a:rPr lang="en-US" b="0" i="0" u="none" strike="noStrike" dirty="0" err="1">
                <a:solidFill>
                  <a:srgbClr val="000000"/>
                </a:solidFill>
                <a:effectLst/>
              </a:rPr>
              <a:t>giriş</a:t>
            </a:r>
            <a:r>
              <a:rPr lang="en-US" b="0" i="0" u="none" strike="noStrike" dirty="0">
                <a:solidFill>
                  <a:srgbClr val="000000"/>
                </a:solidFill>
                <a:effectLst/>
              </a:rPr>
              <a:t> hem de </a:t>
            </a:r>
            <a:r>
              <a:rPr lang="en-US" b="0" i="0" u="none" strike="noStrike" dirty="0" err="1">
                <a:solidFill>
                  <a:srgbClr val="000000"/>
                </a:solidFill>
                <a:effectLst/>
              </a:rPr>
              <a:t>çıkışlar</a:t>
            </a:r>
            <a:r>
              <a:rPr lang="en-US" b="0" i="0" u="none" strike="noStrike" dirty="0">
                <a:solidFill>
                  <a:srgbClr val="000000"/>
                </a:solidFill>
                <a:effectLst/>
              </a:rPr>
              <a:t> </a:t>
            </a:r>
            <a:r>
              <a:rPr lang="en-US" b="0" i="0" u="none" strike="noStrike" dirty="0" err="1">
                <a:solidFill>
                  <a:srgbClr val="000000"/>
                </a:solidFill>
                <a:effectLst/>
              </a:rPr>
              <a:t>çoklu</a:t>
            </a:r>
            <a:r>
              <a:rPr lang="en-US" b="0" i="0" u="none" strike="noStrike" dirty="0">
                <a:solidFill>
                  <a:srgbClr val="000000"/>
                </a:solidFill>
                <a:effectLst/>
              </a:rPr>
              <a:t> </a:t>
            </a:r>
            <a:r>
              <a:rPr lang="en-US" b="0" i="0" u="none" strike="noStrike" dirty="0" err="1">
                <a:solidFill>
                  <a:srgbClr val="000000"/>
                </a:solidFill>
                <a:effectLst/>
              </a:rPr>
              <a:t>olduğu</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çoklu</a:t>
            </a:r>
            <a:r>
              <a:rPr lang="en-US" b="0" i="0" u="none" strike="noStrike" dirty="0">
                <a:solidFill>
                  <a:srgbClr val="000000"/>
                </a:solidFill>
                <a:effectLst/>
              </a:rPr>
              <a:t> </a:t>
            </a:r>
            <a:r>
              <a:rPr lang="en-US" b="0" i="0" u="none" strike="noStrike" dirty="0" err="1">
                <a:solidFill>
                  <a:srgbClr val="000000"/>
                </a:solidFill>
                <a:effectLst/>
              </a:rPr>
              <a:t>çoklu</a:t>
            </a:r>
            <a:r>
              <a:rPr lang="en-US" b="0" i="0" u="none" strike="noStrike" dirty="0">
                <a:solidFill>
                  <a:srgbClr val="000000"/>
                </a:solidFill>
                <a:effectLst/>
              </a:rPr>
              <a:t> </a:t>
            </a:r>
            <a:r>
              <a:rPr lang="en-US" b="0" i="0" u="none" strike="noStrike" dirty="0" err="1">
                <a:solidFill>
                  <a:srgbClr val="000000"/>
                </a:solidFill>
                <a:effectLst/>
              </a:rPr>
              <a:t>yapısına</a:t>
            </a:r>
            <a:r>
              <a:rPr lang="en-US" b="0" i="0" u="none" strike="noStrike" dirty="0">
                <a:solidFill>
                  <a:srgbClr val="000000"/>
                </a:solidFill>
                <a:effectLst/>
              </a:rPr>
              <a:t> </a:t>
            </a:r>
            <a:r>
              <a:rPr lang="en-US" b="0" i="0" u="none" strike="noStrike" dirty="0" err="1">
                <a:solidFill>
                  <a:srgbClr val="000000"/>
                </a:solidFill>
                <a:effectLst/>
              </a:rPr>
              <a:t>uygundur</a:t>
            </a:r>
            <a:r>
              <a:rPr lang="en-US" b="0" i="0" u="none" strike="noStrike" dirty="0">
                <a:solidFill>
                  <a:srgbClr val="000000"/>
                </a:solidFill>
                <a:effectLst/>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2070928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3. </a:t>
            </a:r>
            <a:r>
              <a:rPr lang="en-US" b="1" i="0" u="none" strike="noStrike" dirty="0" err="1">
                <a:solidFill>
                  <a:srgbClr val="000000"/>
                </a:solidFill>
                <a:effectLst/>
              </a:rPr>
              <a:t>Çoklu</a:t>
            </a:r>
            <a:r>
              <a:rPr lang="en-US" b="1" i="0" u="none" strike="noStrike" dirty="0">
                <a:solidFill>
                  <a:srgbClr val="000000"/>
                </a:solidFill>
                <a:effectLst/>
              </a:rPr>
              <a:t> </a:t>
            </a:r>
            <a:r>
              <a:rPr lang="en-US" b="1" i="0" u="none" strike="noStrike" dirty="0" err="1">
                <a:solidFill>
                  <a:srgbClr val="000000"/>
                </a:solidFill>
                <a:effectLst/>
              </a:rPr>
              <a:t>Bire</a:t>
            </a:r>
            <a:r>
              <a:rPr lang="en-US" b="1" i="0" u="none" strike="noStrike" dirty="0">
                <a:solidFill>
                  <a:srgbClr val="000000"/>
                </a:solidFill>
                <a:effectLst/>
              </a:rPr>
              <a:t> (Many-to-One)</a:t>
            </a:r>
          </a:p>
          <a:p>
            <a:pPr algn="l"/>
            <a:r>
              <a:rPr lang="en-US" b="0" i="0" u="none" strike="noStrike" dirty="0">
                <a:solidFill>
                  <a:srgbClr val="000000"/>
                </a:solidFill>
                <a:effectLst/>
              </a:rPr>
              <a:t>Bu </a:t>
            </a:r>
            <a:r>
              <a:rPr lang="en-US" b="0" i="0" u="none" strike="noStrike" dirty="0" err="1">
                <a:solidFill>
                  <a:srgbClr val="000000"/>
                </a:solidFill>
                <a:effectLst/>
              </a:rPr>
              <a:t>tür</a:t>
            </a:r>
            <a:r>
              <a:rPr lang="en-US" b="0" i="0" u="none" strike="noStrike" dirty="0">
                <a:solidFill>
                  <a:srgbClr val="000000"/>
                </a:solidFill>
                <a:effectLst/>
              </a:rPr>
              <a:t>, </a:t>
            </a:r>
            <a:r>
              <a:rPr lang="en-US" b="0" i="0" u="none" strike="noStrike" dirty="0" err="1">
                <a:solidFill>
                  <a:srgbClr val="000000"/>
                </a:solidFill>
                <a:effectLst/>
              </a:rPr>
              <a:t>birden</a:t>
            </a:r>
            <a:r>
              <a:rPr lang="en-US" b="0" i="0" u="none" strike="noStrike" dirty="0">
                <a:solidFill>
                  <a:srgbClr val="000000"/>
                </a:solidFill>
                <a:effectLst/>
              </a:rPr>
              <a:t> </a:t>
            </a:r>
            <a:r>
              <a:rPr lang="en-US" b="0" i="0" u="none" strike="noStrike" dirty="0" err="1">
                <a:solidFill>
                  <a:srgbClr val="000000"/>
                </a:solidFill>
                <a:effectLst/>
              </a:rPr>
              <a:t>fazla</a:t>
            </a:r>
            <a:r>
              <a:rPr lang="en-US" b="0" i="0" u="none" strike="noStrike" dirty="0">
                <a:solidFill>
                  <a:srgbClr val="000000"/>
                </a:solidFill>
                <a:effectLst/>
              </a:rPr>
              <a:t> </a:t>
            </a:r>
            <a:r>
              <a:rPr lang="en-US" b="0" i="0" u="none" strike="noStrike" dirty="0" err="1">
                <a:solidFill>
                  <a:srgbClr val="000000"/>
                </a:solidFill>
                <a:effectLst/>
              </a:rPr>
              <a:t>giriş</a:t>
            </a:r>
            <a:r>
              <a:rPr lang="en-US" b="0" i="0" u="none" strike="noStrike" dirty="0">
                <a:solidFill>
                  <a:srgbClr val="000000"/>
                </a:solidFill>
                <a:effectLst/>
              </a:rPr>
              <a:t> </a:t>
            </a:r>
            <a:r>
              <a:rPr lang="en-US" b="0" i="0" u="none" strike="noStrike" dirty="0" err="1">
                <a:solidFill>
                  <a:srgbClr val="000000"/>
                </a:solidFill>
                <a:effectLst/>
              </a:rPr>
              <a:t>alır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üretir</a:t>
            </a:r>
            <a:r>
              <a:rPr lang="en-US" b="0" i="0" u="none" strike="noStrike" dirty="0">
                <a:solidFill>
                  <a:srgbClr val="000000"/>
                </a:solidFill>
                <a:effectLst/>
              </a:rPr>
              <a:t>. </a:t>
            </a:r>
            <a:r>
              <a:rPr lang="en-US" b="0" i="0" u="none" strike="noStrike" dirty="0" err="1">
                <a:solidFill>
                  <a:srgbClr val="000000"/>
                </a:solidFill>
                <a:effectLst/>
              </a:rPr>
              <a:t>İkinci</a:t>
            </a:r>
            <a:r>
              <a:rPr lang="en-US" b="0" i="0" u="none" strike="noStrike" dirty="0">
                <a:solidFill>
                  <a:srgbClr val="000000"/>
                </a:solidFill>
                <a:effectLst/>
              </a:rPr>
              <a:t> </a:t>
            </a:r>
            <a:r>
              <a:rPr lang="en-US" b="0" i="0" u="none" strike="noStrike" dirty="0" err="1">
                <a:solidFill>
                  <a:srgbClr val="000000"/>
                </a:solidFill>
                <a:effectLst/>
              </a:rPr>
              <a:t>görseldeki</a:t>
            </a:r>
            <a:r>
              <a:rPr lang="en-US" b="0" i="0" u="none" strike="noStrike" dirty="0">
                <a:solidFill>
                  <a:srgbClr val="000000"/>
                </a:solidFill>
                <a:effectLst/>
              </a:rPr>
              <a:t> </a:t>
            </a:r>
            <a:r>
              <a:rPr lang="en-US" b="1" i="0" u="none" strike="noStrike" dirty="0" err="1">
                <a:solidFill>
                  <a:srgbClr val="000000"/>
                </a:solidFill>
                <a:effectLst/>
              </a:rPr>
              <a:t>duygu</a:t>
            </a:r>
            <a:r>
              <a:rPr lang="en-US" b="1" i="0" u="none" strike="noStrike" dirty="0">
                <a:solidFill>
                  <a:srgbClr val="000000"/>
                </a:solidFill>
                <a:effectLst/>
              </a:rPr>
              <a:t> </a:t>
            </a:r>
            <a:r>
              <a:rPr lang="en-US" b="1" i="0" u="none" strike="noStrike" dirty="0" err="1">
                <a:solidFill>
                  <a:srgbClr val="000000"/>
                </a:solidFill>
                <a:effectLst/>
              </a:rPr>
              <a:t>analizi</a:t>
            </a:r>
            <a:r>
              <a:rPr lang="en-US" b="0" i="0" u="none" strike="noStrike" dirty="0">
                <a:solidFill>
                  <a:srgbClr val="000000"/>
                </a:solidFill>
                <a:effectLst/>
              </a:rPr>
              <a:t> </a:t>
            </a:r>
            <a:r>
              <a:rPr lang="en-US" b="0" i="0" u="none" strike="noStrike" dirty="0" err="1">
                <a:solidFill>
                  <a:srgbClr val="000000"/>
                </a:solidFill>
                <a:effectLst/>
              </a:rPr>
              <a:t>örneği</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yapıya</a:t>
            </a:r>
            <a:r>
              <a:rPr lang="en-US" b="0" i="0" u="none" strike="noStrike" dirty="0">
                <a:solidFill>
                  <a:srgbClr val="000000"/>
                </a:solidFill>
                <a:effectLst/>
              </a:rPr>
              <a:t> </a:t>
            </a:r>
            <a:r>
              <a:rPr lang="en-US" b="0" i="0" u="none" strike="noStrike" dirty="0" err="1">
                <a:solidFill>
                  <a:srgbClr val="000000"/>
                </a:solidFill>
                <a:effectLst/>
              </a:rPr>
              <a:t>uyar</a:t>
            </a:r>
            <a:r>
              <a:rPr lang="en-US" b="0" i="0" u="none" strike="noStrike" dirty="0">
                <a:solidFill>
                  <a:srgbClr val="000000"/>
                </a:solidFill>
                <a:effectLst/>
              </a:rPr>
              <a:t>. </a:t>
            </a:r>
            <a:r>
              <a:rPr lang="en-US" b="0" i="0" u="none" strike="noStrike" dirty="0" err="1">
                <a:solidFill>
                  <a:srgbClr val="000000"/>
                </a:solidFill>
                <a:effectLst/>
              </a:rPr>
              <a:t>Cümledeki</a:t>
            </a:r>
            <a:r>
              <a:rPr lang="en-US" b="0" i="0" u="none" strike="noStrike" dirty="0">
                <a:solidFill>
                  <a:srgbClr val="000000"/>
                </a:solidFill>
                <a:effectLst/>
              </a:rPr>
              <a:t> her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birer</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durum (hidden state) </a:t>
            </a:r>
            <a:r>
              <a:rPr lang="en-US" b="0" i="0" u="none" strike="noStrike" dirty="0" err="1">
                <a:solidFill>
                  <a:srgbClr val="000000"/>
                </a:solidFill>
                <a:effectLst/>
              </a:rPr>
              <a:t>üretiliyor</a:t>
            </a:r>
            <a:r>
              <a:rPr lang="en-US" b="0" i="0" u="none" strike="noStrike" dirty="0">
                <a:solidFill>
                  <a:srgbClr val="000000"/>
                </a:solidFill>
                <a:effectLst/>
              </a:rPr>
              <a:t>, </a:t>
            </a:r>
            <a:r>
              <a:rPr lang="en-US" b="0" i="0" u="none" strike="noStrike" dirty="0" err="1">
                <a:solidFill>
                  <a:srgbClr val="000000"/>
                </a:solidFill>
                <a:effectLst/>
              </a:rPr>
              <a:t>ardından</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a:t>
            </a:r>
            <a:r>
              <a:rPr lang="en-US" b="0" i="0" u="none" strike="noStrike" dirty="0" err="1">
                <a:solidFill>
                  <a:srgbClr val="000000"/>
                </a:solidFill>
                <a:effectLst/>
              </a:rPr>
              <a:t>durumların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özetini</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a:t>
            </a:r>
            <a:r>
              <a:rPr lang="en-US" b="0" i="0" u="none" strike="noStrike" dirty="0" err="1">
                <a:solidFill>
                  <a:srgbClr val="000000"/>
                </a:solidFill>
                <a:effectLst/>
              </a:rPr>
              <a:t>ortalama</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maksimum</a:t>
            </a:r>
            <a:r>
              <a:rPr lang="en-US" b="0" i="0" u="none" strike="noStrike" dirty="0">
                <a:solidFill>
                  <a:srgbClr val="000000"/>
                </a:solidFill>
                <a:effectLst/>
              </a:rPr>
              <a:t>) </a:t>
            </a:r>
            <a:r>
              <a:rPr lang="en-US" b="0" i="0" u="none" strike="noStrike" dirty="0" err="1">
                <a:solidFill>
                  <a:srgbClr val="000000"/>
                </a:solidFill>
                <a:effectLst/>
              </a:rPr>
              <a:t>alarak</a:t>
            </a:r>
            <a:r>
              <a:rPr lang="en-US" b="0" i="0" u="none" strike="noStrike" dirty="0">
                <a:solidFill>
                  <a:srgbClr val="000000"/>
                </a:solidFill>
                <a:effectLst/>
              </a:rPr>
              <a:t> “</a:t>
            </a:r>
            <a:r>
              <a:rPr lang="en-US" b="0" i="0" u="none" strike="noStrike" dirty="0" err="1">
                <a:solidFill>
                  <a:srgbClr val="000000"/>
                </a:solidFill>
                <a:effectLst/>
              </a:rPr>
              <a:t>olumlu</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olumsuz</a:t>
            </a:r>
            <a:r>
              <a:rPr lang="en-US" b="0" i="0" u="none" strike="noStrike" dirty="0">
                <a:solidFill>
                  <a:srgbClr val="000000"/>
                </a:solidFill>
                <a:effectLst/>
              </a:rPr>
              <a:t>”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veriliyor</a:t>
            </a:r>
            <a:r>
              <a:rPr lang="en-US" b="0" i="0" u="none" strike="noStrike" dirty="0">
                <a:solidFill>
                  <a:srgbClr val="000000"/>
                </a:solidFill>
                <a:effectLst/>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1627869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effectLst/>
                <a:latin typeface="Söhne"/>
              </a:rPr>
              <a:t>Burada</a:t>
            </a:r>
            <a:r>
              <a:rPr lang="en-US" b="1" i="0" dirty="0">
                <a:effectLst/>
                <a:latin typeface="Söhne"/>
              </a:rPr>
              <a:t> </a:t>
            </a:r>
            <a:r>
              <a:rPr lang="en-US" b="1" i="0" dirty="0" err="1">
                <a:effectLst/>
                <a:latin typeface="Söhne"/>
              </a:rPr>
              <a:t>görmemiz</a:t>
            </a:r>
            <a:r>
              <a:rPr lang="en-US" b="1" i="0" dirty="0">
                <a:effectLst/>
                <a:latin typeface="Söhne"/>
              </a:rPr>
              <a:t> </a:t>
            </a:r>
            <a:r>
              <a:rPr lang="en-US" b="1" i="0" dirty="0" err="1">
                <a:effectLst/>
                <a:latin typeface="Söhne"/>
              </a:rPr>
              <a:t>gereken</a:t>
            </a:r>
            <a:r>
              <a:rPr lang="en-US" b="1" i="0" dirty="0">
                <a:effectLst/>
                <a:latin typeface="Söhne"/>
              </a:rPr>
              <a:t> </a:t>
            </a:r>
            <a:r>
              <a:rPr lang="en-US" b="1" i="0" dirty="0" err="1">
                <a:effectLst/>
                <a:latin typeface="Söhne"/>
              </a:rPr>
              <a:t>şey</a:t>
            </a:r>
            <a:r>
              <a:rPr lang="en-US" b="1" i="0" dirty="0">
                <a:effectLst/>
                <a:latin typeface="Söhne"/>
              </a:rPr>
              <a:t> RNN </a:t>
            </a:r>
            <a:r>
              <a:rPr lang="en-US" b="1" i="0" dirty="0" err="1">
                <a:effectLst/>
                <a:latin typeface="Söhne"/>
              </a:rPr>
              <a:t>lerin</a:t>
            </a:r>
            <a:r>
              <a:rPr lang="en-US" b="1" i="0" dirty="0">
                <a:effectLst/>
                <a:latin typeface="Söhne"/>
              </a:rPr>
              <a:t> </a:t>
            </a:r>
            <a:r>
              <a:rPr lang="en-US" b="1" i="0" dirty="0" err="1">
                <a:effectLst/>
                <a:latin typeface="Söhne"/>
              </a:rPr>
              <a:t>bir</a:t>
            </a:r>
            <a:r>
              <a:rPr lang="en-US" b="1" i="0" dirty="0">
                <a:effectLst/>
                <a:latin typeface="Söhne"/>
              </a:rPr>
              <a:t> sequence of text I </a:t>
            </a:r>
            <a:r>
              <a:rPr lang="en-US" b="1" i="0" dirty="0" err="1">
                <a:effectLst/>
                <a:latin typeface="Söhne"/>
              </a:rPr>
              <a:t>yani</a:t>
            </a:r>
            <a:r>
              <a:rPr lang="en-US" b="1" i="0" dirty="0">
                <a:effectLst/>
                <a:latin typeface="Söhne"/>
              </a:rPr>
              <a:t> </a:t>
            </a:r>
            <a:r>
              <a:rPr lang="en-US" b="1" i="0" dirty="0" err="1">
                <a:effectLst/>
                <a:latin typeface="Söhne"/>
              </a:rPr>
              <a:t>metin</a:t>
            </a:r>
            <a:r>
              <a:rPr lang="en-US" b="1" i="0" dirty="0">
                <a:effectLst/>
                <a:latin typeface="Söhne"/>
              </a:rPr>
              <a:t> </a:t>
            </a:r>
            <a:r>
              <a:rPr lang="en-US" b="1" i="0" dirty="0" err="1">
                <a:effectLst/>
                <a:latin typeface="Söhne"/>
              </a:rPr>
              <a:t>dizisini</a:t>
            </a:r>
            <a:r>
              <a:rPr lang="en-US" b="1" i="0" dirty="0">
                <a:effectLst/>
                <a:latin typeface="Söhne"/>
              </a:rPr>
              <a:t> </a:t>
            </a:r>
            <a:r>
              <a:rPr lang="en-US" b="1" i="0" dirty="0" err="1">
                <a:effectLst/>
                <a:latin typeface="Söhne"/>
              </a:rPr>
              <a:t>temsil</a:t>
            </a:r>
            <a:r>
              <a:rPr lang="en-US" b="1" i="0" dirty="0">
                <a:effectLst/>
                <a:latin typeface="Söhne"/>
              </a:rPr>
              <a:t> </a:t>
            </a:r>
            <a:r>
              <a:rPr lang="en-US" b="1" i="0" dirty="0" err="1">
                <a:effectLst/>
                <a:latin typeface="Söhne"/>
              </a:rPr>
              <a:t>etmek</a:t>
            </a:r>
            <a:r>
              <a:rPr lang="en-US" b="1" i="0" dirty="0">
                <a:effectLst/>
                <a:latin typeface="Söhne"/>
              </a:rPr>
              <a:t> </a:t>
            </a:r>
            <a:r>
              <a:rPr lang="en-US" b="1" i="0" dirty="0" err="1">
                <a:effectLst/>
                <a:latin typeface="Söhne"/>
              </a:rPr>
              <a:t>için</a:t>
            </a:r>
            <a:r>
              <a:rPr lang="en-US" b="1" i="0" dirty="0">
                <a:effectLst/>
                <a:latin typeface="Söhne"/>
              </a:rPr>
              <a:t> </a:t>
            </a:r>
            <a:r>
              <a:rPr lang="en-US" b="1" i="0" dirty="0" err="1">
                <a:effectLst/>
                <a:latin typeface="Söhne"/>
              </a:rPr>
              <a:t>güçlü</a:t>
            </a:r>
            <a:r>
              <a:rPr lang="en-US" b="1" i="0" dirty="0">
                <a:effectLst/>
                <a:latin typeface="Söhne"/>
              </a:rPr>
              <a:t> </a:t>
            </a:r>
            <a:r>
              <a:rPr lang="en-US" b="1" i="0" dirty="0" err="1">
                <a:effectLst/>
                <a:latin typeface="Söhne"/>
              </a:rPr>
              <a:t>bir</a:t>
            </a:r>
            <a:r>
              <a:rPr lang="en-US" b="1" i="0" dirty="0">
                <a:effectLst/>
                <a:latin typeface="Söhne"/>
              </a:rPr>
              <a:t> </a:t>
            </a:r>
            <a:r>
              <a:rPr lang="en-US" b="1" i="0" dirty="0" err="1">
                <a:effectLst/>
                <a:latin typeface="Söhne"/>
              </a:rPr>
              <a:t>araç</a:t>
            </a:r>
            <a:r>
              <a:rPr lang="en-US" b="1" i="0" dirty="0">
                <a:effectLst/>
                <a:latin typeface="Söhne"/>
              </a:rPr>
              <a:t> </a:t>
            </a:r>
            <a:r>
              <a:rPr lang="en-US" b="1" i="0" dirty="0" err="1">
                <a:effectLst/>
                <a:latin typeface="Söhne"/>
              </a:rPr>
              <a:t>olmasıdır</a:t>
            </a:r>
            <a:r>
              <a:rPr lang="en-US" b="1" i="0" dirty="0">
                <a:effectLst/>
                <a:latin typeface="Söhne"/>
              </a:rPr>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4064138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Bu da </a:t>
            </a:r>
            <a:r>
              <a:rPr lang="en-US" b="1" i="0" dirty="0" err="1">
                <a:effectLst/>
                <a:latin typeface="Söhne"/>
              </a:rPr>
              <a:t>çoka</a:t>
            </a:r>
            <a:r>
              <a:rPr lang="en-US" b="1" i="0" dirty="0">
                <a:effectLst/>
                <a:latin typeface="Söhne"/>
              </a:rPr>
              <a:t> </a:t>
            </a:r>
            <a:r>
              <a:rPr lang="en-US" b="1" i="0" dirty="0" err="1">
                <a:effectLst/>
                <a:latin typeface="Söhne"/>
              </a:rPr>
              <a:t>çok</a:t>
            </a:r>
            <a:endParaRPr lang="en-US" b="1" i="0" dirty="0">
              <a:effectLst/>
              <a:latin typeface="Söhne"/>
            </a:endParaRPr>
          </a:p>
          <a:p>
            <a:endParaRPr lang="en-US" b="1" i="0" dirty="0">
              <a:effectLst/>
              <a:latin typeface="Söhne"/>
            </a:endParaRPr>
          </a:p>
          <a:p>
            <a:r>
              <a:rPr lang="en-US" b="1" i="0" dirty="0">
                <a:effectLst/>
                <a:latin typeface="Söhne"/>
              </a:rPr>
              <a:t>Bunun </a:t>
            </a:r>
            <a:r>
              <a:rPr lang="en-US" b="1" i="0" dirty="0" err="1">
                <a:effectLst/>
                <a:latin typeface="Söhne"/>
              </a:rPr>
              <a:t>dışında</a:t>
            </a:r>
            <a:r>
              <a:rPr lang="en-US" b="1" i="0" dirty="0">
                <a:effectLst/>
                <a:latin typeface="Söhne"/>
              </a:rPr>
              <a:t> </a:t>
            </a:r>
          </a:p>
          <a:p>
            <a:endParaRPr lang="en-US" b="1" i="0" dirty="0">
              <a:effectLst/>
              <a:latin typeface="Söhne"/>
            </a:endParaRPr>
          </a:p>
          <a:p>
            <a:pPr algn="l"/>
            <a:r>
              <a:rPr lang="en-US" b="1" i="0" u="none" strike="noStrike" dirty="0">
                <a:solidFill>
                  <a:srgbClr val="000000"/>
                </a:solidFill>
                <a:effectLst/>
              </a:rPr>
              <a:t>1. </a:t>
            </a:r>
            <a:r>
              <a:rPr lang="en-US" b="1" i="0" u="none" strike="noStrike" dirty="0" err="1">
                <a:solidFill>
                  <a:srgbClr val="000000"/>
                </a:solidFill>
                <a:effectLst/>
              </a:rPr>
              <a:t>Bire</a:t>
            </a:r>
            <a:r>
              <a:rPr lang="en-US" b="1" i="0" u="none" strike="noStrike" dirty="0">
                <a:solidFill>
                  <a:srgbClr val="000000"/>
                </a:solidFill>
                <a:effectLst/>
              </a:rPr>
              <a:t> Bir (One-to-One)</a:t>
            </a:r>
          </a:p>
          <a:p>
            <a:pPr algn="l"/>
            <a:r>
              <a:rPr lang="en-US" b="0" i="0" u="none" strike="noStrike" dirty="0">
                <a:solidFill>
                  <a:srgbClr val="000000"/>
                </a:solidFill>
                <a:effectLst/>
              </a:rPr>
              <a:t>Bu </a:t>
            </a:r>
            <a:r>
              <a:rPr lang="en-US" b="0" i="0" u="none" strike="noStrike" dirty="0" err="1">
                <a:solidFill>
                  <a:srgbClr val="000000"/>
                </a:solidFill>
                <a:effectLst/>
              </a:rPr>
              <a:t>tür</a:t>
            </a:r>
            <a:r>
              <a:rPr lang="en-US" b="0" i="0" u="none" strike="noStrike" dirty="0">
                <a:solidFill>
                  <a:srgbClr val="000000"/>
                </a:solidFill>
                <a:effectLst/>
              </a:rPr>
              <a:t> RNN </a:t>
            </a:r>
            <a:r>
              <a:rPr lang="en-US" b="0" i="0" u="none" strike="noStrike" dirty="0" err="1">
                <a:solidFill>
                  <a:srgbClr val="000000"/>
                </a:solidFill>
                <a:effectLst/>
              </a:rPr>
              <a:t>giriş</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veri</a:t>
            </a:r>
            <a:r>
              <a:rPr lang="en-US" b="0" i="0" u="none" strike="noStrike" dirty="0">
                <a:solidFill>
                  <a:srgbClr val="000000"/>
                </a:solidFill>
                <a:effectLst/>
              </a:rPr>
              <a:t> </a:t>
            </a:r>
            <a:r>
              <a:rPr lang="en-US" b="0" i="0" u="none" strike="noStrike" dirty="0" err="1">
                <a:solidFill>
                  <a:srgbClr val="000000"/>
                </a:solidFill>
                <a:effectLst/>
              </a:rPr>
              <a:t>alır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verir</a:t>
            </a:r>
            <a:r>
              <a:rPr lang="en-US" b="0" i="0" u="none" strike="noStrike" dirty="0">
                <a:solidFill>
                  <a:srgbClr val="000000"/>
                </a:solidFill>
                <a:effectLst/>
              </a:rPr>
              <a:t>. </a:t>
            </a:r>
            <a:r>
              <a:rPr lang="en-US" b="0" i="0" u="none" strike="noStrike" dirty="0" err="1">
                <a:solidFill>
                  <a:srgbClr val="000000"/>
                </a:solidFill>
                <a:effectLst/>
              </a:rPr>
              <a:t>bire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modeller</a:t>
            </a:r>
            <a:r>
              <a:rPr lang="en-US" b="0" i="0" u="none" strike="noStrike" dirty="0">
                <a:solidFill>
                  <a:srgbClr val="000000"/>
                </a:solidFill>
                <a:effectLst/>
              </a:rPr>
              <a:t> </a:t>
            </a:r>
            <a:r>
              <a:rPr lang="en-US" b="0" i="0" u="none" strike="noStrike" dirty="0" err="1">
                <a:solidFill>
                  <a:srgbClr val="000000"/>
                </a:solidFill>
                <a:effectLst/>
              </a:rPr>
              <a:t>genelde</a:t>
            </a:r>
            <a:r>
              <a:rPr lang="en-US" b="0" i="0" u="none" strike="noStrike" dirty="0">
                <a:solidFill>
                  <a:srgbClr val="000000"/>
                </a:solidFill>
                <a:effectLst/>
              </a:rPr>
              <a:t> </a:t>
            </a:r>
            <a:r>
              <a:rPr lang="en-US" b="0" i="0" u="none" strike="noStrike" dirty="0" err="1">
                <a:solidFill>
                  <a:srgbClr val="000000"/>
                </a:solidFill>
                <a:effectLst/>
              </a:rPr>
              <a:t>sıralı</a:t>
            </a:r>
            <a:r>
              <a:rPr lang="en-US" b="0" i="0" u="none" strike="noStrike" dirty="0">
                <a:solidFill>
                  <a:srgbClr val="000000"/>
                </a:solidFill>
                <a:effectLst/>
              </a:rPr>
              <a:t> </a:t>
            </a:r>
            <a:r>
              <a:rPr lang="en-US" b="0" i="0" u="none" strike="noStrike" dirty="0" err="1">
                <a:solidFill>
                  <a:srgbClr val="000000"/>
                </a:solidFill>
                <a:effectLst/>
              </a:rPr>
              <a:t>veri</a:t>
            </a:r>
            <a:r>
              <a:rPr lang="en-US" b="0" i="0" u="none" strike="noStrike" dirty="0">
                <a:solidFill>
                  <a:srgbClr val="000000"/>
                </a:solidFill>
                <a:effectLst/>
              </a:rPr>
              <a:t> </a:t>
            </a:r>
            <a:r>
              <a:rPr lang="en-US" b="0" i="0" u="none" strike="noStrike" dirty="0" err="1">
                <a:solidFill>
                  <a:srgbClr val="000000"/>
                </a:solidFill>
                <a:effectLst/>
              </a:rPr>
              <a:t>gerektirmeyen</a:t>
            </a:r>
            <a:r>
              <a:rPr lang="en-US" b="0" i="0" u="none" strike="noStrike" dirty="0">
                <a:solidFill>
                  <a:srgbClr val="000000"/>
                </a:solidFill>
                <a:effectLst/>
              </a:rPr>
              <a:t>, </a:t>
            </a:r>
            <a:r>
              <a:rPr lang="en-US" b="0" i="0" u="none" strike="noStrike" dirty="0" err="1">
                <a:solidFill>
                  <a:srgbClr val="000000"/>
                </a:solidFill>
                <a:effectLst/>
              </a:rPr>
              <a:t>sıradan</a:t>
            </a:r>
            <a:r>
              <a:rPr lang="en-US" b="0" i="0" u="none" strike="noStrike" dirty="0">
                <a:solidFill>
                  <a:srgbClr val="000000"/>
                </a:solidFill>
                <a:effectLst/>
              </a:rPr>
              <a:t> </a:t>
            </a:r>
            <a:r>
              <a:rPr lang="en-US" b="0" i="0" u="none" strike="noStrike" dirty="0" err="1">
                <a:solidFill>
                  <a:srgbClr val="000000"/>
                </a:solidFill>
                <a:effectLst/>
              </a:rPr>
              <a:t>sinir</a:t>
            </a:r>
            <a:r>
              <a:rPr lang="en-US" b="0" i="0" u="none" strike="noStrike" dirty="0">
                <a:solidFill>
                  <a:srgbClr val="000000"/>
                </a:solidFill>
                <a:effectLst/>
              </a:rPr>
              <a:t> </a:t>
            </a:r>
            <a:r>
              <a:rPr lang="en-US" b="0" i="0" u="none" strike="noStrike" dirty="0" err="1">
                <a:solidFill>
                  <a:srgbClr val="000000"/>
                </a:solidFill>
                <a:effectLst/>
              </a:rPr>
              <a:t>ağı</a:t>
            </a:r>
            <a:r>
              <a:rPr lang="en-US" b="0" i="0" u="none" strike="noStrike" dirty="0">
                <a:solidFill>
                  <a:srgbClr val="000000"/>
                </a:solidFill>
                <a:effectLst/>
              </a:rPr>
              <a:t> </a:t>
            </a:r>
            <a:r>
              <a:rPr lang="en-US" b="0" i="0" u="none" strike="noStrike" dirty="0" err="1">
                <a:solidFill>
                  <a:srgbClr val="000000"/>
                </a:solidFill>
                <a:effectLst/>
              </a:rPr>
              <a:t>görevlerinde</a:t>
            </a:r>
            <a:r>
              <a:rPr lang="en-US" b="0" i="0" u="none" strike="noStrike" dirty="0">
                <a:solidFill>
                  <a:srgbClr val="000000"/>
                </a:solidFill>
                <a:effectLst/>
              </a:rPr>
              <a:t> </a:t>
            </a:r>
            <a:r>
              <a:rPr lang="en-US" b="0" i="0" u="none" strike="noStrike" dirty="0" err="1">
                <a:solidFill>
                  <a:srgbClr val="000000"/>
                </a:solidFill>
                <a:effectLst/>
              </a:rPr>
              <a:t>kullanılır</a:t>
            </a:r>
            <a:r>
              <a:rPr lang="en-US" b="0" i="0" u="none" strike="noStrike" dirty="0">
                <a:solidFill>
                  <a:srgbClr val="000000"/>
                </a:solidFill>
                <a:effectLst/>
              </a:rPr>
              <a:t>.</a:t>
            </a:r>
          </a:p>
          <a:p>
            <a:pPr algn="l"/>
            <a:r>
              <a:rPr lang="en-US" b="1" i="0" u="none" strike="noStrike" dirty="0">
                <a:solidFill>
                  <a:srgbClr val="000000"/>
                </a:solidFill>
                <a:effectLst/>
              </a:rPr>
              <a:t>2. </a:t>
            </a:r>
            <a:r>
              <a:rPr lang="en-US" b="1" i="0" u="none" strike="noStrike" dirty="0" err="1">
                <a:solidFill>
                  <a:srgbClr val="000000"/>
                </a:solidFill>
                <a:effectLst/>
              </a:rPr>
              <a:t>Bire</a:t>
            </a:r>
            <a:r>
              <a:rPr lang="en-US" b="1" i="0" u="none" strike="noStrike" dirty="0">
                <a:solidFill>
                  <a:srgbClr val="000000"/>
                </a:solidFill>
                <a:effectLst/>
              </a:rPr>
              <a:t> </a:t>
            </a:r>
            <a:r>
              <a:rPr lang="en-US" b="1" i="0" u="none" strike="noStrike" dirty="0" err="1">
                <a:solidFill>
                  <a:srgbClr val="000000"/>
                </a:solidFill>
                <a:effectLst/>
              </a:rPr>
              <a:t>Çok</a:t>
            </a:r>
            <a:r>
              <a:rPr lang="en-US" b="1" i="0" u="none" strike="noStrike" dirty="0">
                <a:solidFill>
                  <a:srgbClr val="000000"/>
                </a:solidFill>
                <a:effectLst/>
              </a:rPr>
              <a:t> (One-to-Many)</a:t>
            </a:r>
          </a:p>
          <a:p>
            <a:pPr algn="l"/>
            <a:r>
              <a:rPr lang="en-US" b="0" i="0" u="none" strike="noStrike" dirty="0">
                <a:solidFill>
                  <a:srgbClr val="000000"/>
                </a:solidFill>
                <a:effectLst/>
              </a:rPr>
              <a:t>Bu </a:t>
            </a:r>
            <a:r>
              <a:rPr lang="en-US" b="0" i="0" u="none" strike="noStrike" dirty="0" err="1">
                <a:solidFill>
                  <a:srgbClr val="000000"/>
                </a:solidFill>
                <a:effectLst/>
              </a:rPr>
              <a:t>tür</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girişten</a:t>
            </a:r>
            <a:r>
              <a:rPr lang="en-US" b="0" i="0" u="none" strike="noStrike" dirty="0">
                <a:solidFill>
                  <a:srgbClr val="000000"/>
                </a:solidFill>
                <a:effectLst/>
              </a:rPr>
              <a:t> </a:t>
            </a:r>
            <a:r>
              <a:rPr lang="en-US" b="0" i="0" u="none" strike="noStrike" dirty="0" err="1">
                <a:solidFill>
                  <a:srgbClr val="000000"/>
                </a:solidFill>
                <a:effectLst/>
              </a:rPr>
              <a:t>birçok</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üretir</a:t>
            </a:r>
            <a:r>
              <a:rPr lang="en-US" b="0" i="0" u="none" strike="noStrike" dirty="0">
                <a:solidFill>
                  <a:srgbClr val="000000"/>
                </a:solidFill>
                <a:effectLst/>
              </a:rPr>
              <a:t>. </a:t>
            </a:r>
            <a:r>
              <a:rPr lang="en-US" b="1" i="0" u="none" strike="noStrike" dirty="0" err="1">
                <a:solidFill>
                  <a:srgbClr val="000000"/>
                </a:solidFill>
                <a:effectLst/>
              </a:rPr>
              <a:t>resimden</a:t>
            </a:r>
            <a:r>
              <a:rPr lang="en-US" b="1" i="0" u="none" strike="noStrike" dirty="0">
                <a:solidFill>
                  <a:srgbClr val="000000"/>
                </a:solidFill>
                <a:effectLst/>
              </a:rPr>
              <a:t> </a:t>
            </a:r>
            <a:r>
              <a:rPr lang="en-US" b="1" i="0" u="none" strike="noStrike" dirty="0" err="1">
                <a:solidFill>
                  <a:srgbClr val="000000"/>
                </a:solidFill>
                <a:effectLst/>
              </a:rPr>
              <a:t>açıklama</a:t>
            </a:r>
            <a:r>
              <a:rPr lang="en-US" b="1" i="0" u="none" strike="noStrike" dirty="0">
                <a:solidFill>
                  <a:srgbClr val="000000"/>
                </a:solidFill>
                <a:effectLst/>
              </a:rPr>
              <a:t> </a:t>
            </a:r>
            <a:r>
              <a:rPr lang="en-US" b="1" i="0" u="none" strike="noStrike" dirty="0" err="1">
                <a:solidFill>
                  <a:srgbClr val="000000"/>
                </a:solidFill>
                <a:effectLst/>
              </a:rPr>
              <a:t>oluşturma</a:t>
            </a:r>
            <a:r>
              <a:rPr lang="en-US" b="0" i="0" u="none" strike="noStrike" dirty="0">
                <a:solidFill>
                  <a:srgbClr val="000000"/>
                </a:solidFill>
                <a:effectLst/>
              </a:rPr>
              <a:t>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uygulamalar</a:t>
            </a:r>
            <a:r>
              <a:rPr lang="en-US" b="0" i="0" u="none" strike="noStrike" dirty="0">
                <a:solidFill>
                  <a:srgbClr val="000000"/>
                </a:solidFill>
                <a:effectLst/>
              </a:rPr>
              <a:t> </a:t>
            </a:r>
            <a:r>
              <a:rPr lang="en-US" b="0" i="0" u="none" strike="noStrike" dirty="0" err="1">
                <a:solidFill>
                  <a:srgbClr val="000000"/>
                </a:solidFill>
                <a:effectLst/>
              </a:rPr>
              <a:t>bire</a:t>
            </a:r>
            <a:r>
              <a:rPr lang="en-US" b="0" i="0" u="none" strike="noStrike" dirty="0">
                <a:solidFill>
                  <a:srgbClr val="000000"/>
                </a:solidFill>
                <a:effectLst/>
              </a:rPr>
              <a:t>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yapısına</a:t>
            </a:r>
            <a:r>
              <a:rPr lang="en-US" b="0" i="0" u="none" strike="noStrike" dirty="0">
                <a:solidFill>
                  <a:srgbClr val="000000"/>
                </a:solidFill>
                <a:effectLst/>
              </a:rPr>
              <a:t> </a:t>
            </a:r>
            <a:r>
              <a:rPr lang="en-US" b="0" i="0" u="none" strike="noStrike" dirty="0" err="1">
                <a:solidFill>
                  <a:srgbClr val="000000"/>
                </a:solidFill>
                <a:effectLst/>
              </a:rPr>
              <a:t>örnek</a:t>
            </a:r>
            <a:r>
              <a:rPr lang="en-US" b="0" i="0" u="none" strike="noStrike" dirty="0">
                <a:solidFill>
                  <a:srgbClr val="000000"/>
                </a:solidFill>
                <a:effectLst/>
              </a:rPr>
              <a:t> </a:t>
            </a:r>
            <a:r>
              <a:rPr lang="en-US" b="0" i="0" u="none" strike="noStrike" dirty="0" err="1">
                <a:solidFill>
                  <a:srgbClr val="000000"/>
                </a:solidFill>
                <a:effectLst/>
              </a:rPr>
              <a:t>verilebilir</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resimden</a:t>
            </a:r>
            <a:r>
              <a:rPr lang="en-US" b="0" i="0" u="none" strike="noStrike" dirty="0">
                <a:solidFill>
                  <a:srgbClr val="000000"/>
                </a:solidFill>
                <a:effectLst/>
              </a:rPr>
              <a:t> </a:t>
            </a:r>
            <a:r>
              <a:rPr lang="en-US" b="0" i="0" u="none" strike="noStrike" dirty="0" err="1">
                <a:solidFill>
                  <a:srgbClr val="000000"/>
                </a:solidFill>
                <a:effectLst/>
              </a:rPr>
              <a:t>açıklama</a:t>
            </a:r>
            <a:r>
              <a:rPr lang="en-US" b="0" i="0" u="none" strike="noStrike" dirty="0">
                <a:solidFill>
                  <a:srgbClr val="000000"/>
                </a:solidFill>
                <a:effectLst/>
              </a:rPr>
              <a:t> </a:t>
            </a:r>
            <a:r>
              <a:rPr lang="en-US" b="0" i="0" u="none" strike="noStrike" dirty="0" err="1">
                <a:solidFill>
                  <a:srgbClr val="000000"/>
                </a:solidFill>
                <a:effectLst/>
              </a:rPr>
              <a:t>oluştururken</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resim</a:t>
            </a:r>
            <a:r>
              <a:rPr lang="en-US" b="0" i="0" u="none" strike="noStrike" dirty="0">
                <a:solidFill>
                  <a:srgbClr val="000000"/>
                </a:solidFill>
                <a:effectLst/>
              </a:rPr>
              <a:t> </a:t>
            </a:r>
            <a:r>
              <a:rPr lang="en-US" b="0" i="0" u="none" strike="noStrike" dirty="0" err="1">
                <a:solidFill>
                  <a:srgbClr val="000000"/>
                </a:solidFill>
                <a:effectLst/>
              </a:rPr>
              <a:t>girişi</a:t>
            </a:r>
            <a:r>
              <a:rPr lang="en-US" b="0" i="0" u="none" strike="noStrike" dirty="0">
                <a:solidFill>
                  <a:srgbClr val="000000"/>
                </a:solidFill>
                <a:effectLst/>
              </a:rPr>
              <a:t> </a:t>
            </a:r>
            <a:r>
              <a:rPr lang="en-US" b="0" i="0" u="none" strike="noStrike" dirty="0" err="1">
                <a:solidFill>
                  <a:srgbClr val="000000"/>
                </a:solidFill>
                <a:effectLst/>
              </a:rPr>
              <a:t>vardır</a:t>
            </a:r>
            <a:r>
              <a:rPr lang="en-US" b="0" i="0" u="none" strike="noStrike" dirty="0">
                <a:solidFill>
                  <a:srgbClr val="000000"/>
                </a:solidFill>
                <a:effectLst/>
              </a:rPr>
              <a:t> ama </a:t>
            </a:r>
            <a:r>
              <a:rPr lang="en-US" b="0" i="0" u="none" strike="noStrike" dirty="0" err="1">
                <a:solidFill>
                  <a:srgbClr val="000000"/>
                </a:solidFill>
                <a:effectLst/>
              </a:rPr>
              <a:t>cümle</a:t>
            </a:r>
            <a:r>
              <a:rPr lang="en-US" b="0" i="0" u="none" strike="noStrike" dirty="0">
                <a:solidFill>
                  <a:srgbClr val="000000"/>
                </a:solidFill>
                <a:effectLst/>
              </a:rPr>
              <a:t> </a:t>
            </a:r>
            <a:r>
              <a:rPr lang="en-US" b="0" i="0" u="none" strike="noStrike" dirty="0" err="1">
                <a:solidFill>
                  <a:srgbClr val="000000"/>
                </a:solidFill>
                <a:effectLst/>
              </a:rPr>
              <a:t>şeklinde</a:t>
            </a:r>
            <a:r>
              <a:rPr lang="en-US" b="0" i="0" u="none" strike="noStrike" dirty="0">
                <a:solidFill>
                  <a:srgbClr val="000000"/>
                </a:solidFill>
                <a:effectLst/>
              </a:rPr>
              <a:t> </a:t>
            </a:r>
            <a:r>
              <a:rPr lang="en-US" b="0" i="0" u="none" strike="noStrike" dirty="0" err="1">
                <a:solidFill>
                  <a:srgbClr val="000000"/>
                </a:solidFill>
                <a:effectLst/>
              </a:rPr>
              <a:t>birden</a:t>
            </a:r>
            <a:r>
              <a:rPr lang="en-US" b="0" i="0" u="none" strike="noStrike" dirty="0">
                <a:solidFill>
                  <a:srgbClr val="000000"/>
                </a:solidFill>
                <a:effectLst/>
              </a:rPr>
              <a:t> </a:t>
            </a:r>
            <a:r>
              <a:rPr lang="en-US" b="0" i="0" u="none" strike="noStrike" dirty="0" err="1">
                <a:solidFill>
                  <a:srgbClr val="000000"/>
                </a:solidFill>
                <a:effectLst/>
              </a:rPr>
              <a:t>fazla</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üretilir</a:t>
            </a:r>
            <a:r>
              <a:rPr lang="en-US" b="0" i="0" u="none" strike="noStrike" dirty="0">
                <a:solidFill>
                  <a:srgbClr val="000000"/>
                </a:solidFill>
                <a:effectLst/>
              </a:rPr>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2660979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i="0" u="none" strike="noStrike" dirty="0">
              <a:solidFill>
                <a:srgbClr val="000000"/>
              </a:solidFill>
              <a:effectLst/>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2325428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2423062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30</a:t>
            </a:fld>
            <a:endParaRPr lang="en-US"/>
          </a:p>
        </p:txBody>
      </p:sp>
    </p:spTree>
    <p:extLst>
      <p:ext uri="{BB962C8B-B14F-4D97-AF65-F5344CB8AC3E}">
        <p14:creationId xmlns:p14="http://schemas.microsoft.com/office/powerpoint/2010/main" val="3876777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31</a:t>
            </a:fld>
            <a:endParaRPr lang="en-US"/>
          </a:p>
        </p:txBody>
      </p:sp>
    </p:spTree>
    <p:extLst>
      <p:ext uri="{BB962C8B-B14F-4D97-AF65-F5344CB8AC3E}">
        <p14:creationId xmlns:p14="http://schemas.microsoft.com/office/powerpoint/2010/main" val="1669246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Google Sans"/>
              </a:rPr>
              <a:t>What is vanishing gradient problem? Vanishing gradient problem is a phenomenon that occurs during the training of deep neural networks, where the gradients that are used to update the network become extremely small or "vanish" as they are </a:t>
            </a:r>
            <a:r>
              <a:rPr lang="en-US" b="0" i="0" dirty="0" err="1">
                <a:solidFill>
                  <a:srgbClr val="BDC1C6"/>
                </a:solidFill>
                <a:effectLst/>
                <a:latin typeface="Google Sans"/>
              </a:rPr>
              <a:t>backpropogated</a:t>
            </a:r>
            <a:r>
              <a:rPr lang="en-US" b="0" i="0">
                <a:solidFill>
                  <a:srgbClr val="BDC1C6"/>
                </a:solidFill>
                <a:effectLst/>
                <a:latin typeface="Google Sans"/>
              </a:rPr>
              <a:t> from the output layers to the earlier layers.</a:t>
            </a:r>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32</a:t>
            </a:fld>
            <a:endParaRPr lang="en-US"/>
          </a:p>
        </p:txBody>
      </p:sp>
    </p:spTree>
    <p:extLst>
      <p:ext uri="{BB962C8B-B14F-4D97-AF65-F5344CB8AC3E}">
        <p14:creationId xmlns:p14="http://schemas.microsoft.com/office/powerpoint/2010/main" val="4058941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33</a:t>
            </a:fld>
            <a:endParaRPr lang="en-US"/>
          </a:p>
        </p:txBody>
      </p:sp>
    </p:spTree>
    <p:extLst>
      <p:ext uri="{BB962C8B-B14F-4D97-AF65-F5344CB8AC3E}">
        <p14:creationId xmlns:p14="http://schemas.microsoft.com/office/powerpoint/2010/main" val="3340380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Nasıl</a:t>
            </a:r>
            <a:r>
              <a:rPr lang="en-US" dirty="0"/>
              <a:t> </a:t>
            </a:r>
            <a:r>
              <a:rPr lang="en-US" dirty="0" err="1"/>
              <a:t>unutulacağını</a:t>
            </a:r>
            <a:r>
              <a:rPr lang="en-US" dirty="0"/>
              <a:t> </a:t>
            </a:r>
            <a:r>
              <a:rPr lang="en-US" dirty="0" err="1"/>
              <a:t>öğreniyorlar</a:t>
            </a:r>
            <a:r>
              <a:rPr lang="en-US" dirty="0"/>
              <a:t> </a:t>
            </a:r>
            <a:r>
              <a:rPr lang="en-US" dirty="0">
                <a:sym typeface="Wingdings" pitchFamily="2" charset="2"/>
              </a:rPr>
              <a:t>. RNN de ne </a:t>
            </a:r>
            <a:r>
              <a:rPr lang="en-US" dirty="0" err="1">
                <a:sym typeface="Wingdings" pitchFamily="2" charset="2"/>
              </a:rPr>
              <a:t>dedik</a:t>
            </a:r>
            <a:r>
              <a:rPr lang="en-US" dirty="0">
                <a:sym typeface="Wingdings" pitchFamily="2" charset="2"/>
              </a:rPr>
              <a:t> sequence </a:t>
            </a:r>
            <a:r>
              <a:rPr lang="en-US" dirty="0" err="1">
                <a:sym typeface="Wingdings" pitchFamily="2" charset="2"/>
              </a:rPr>
              <a:t>te</a:t>
            </a:r>
            <a:r>
              <a:rPr lang="en-US" dirty="0">
                <a:sym typeface="Wingdings" pitchFamily="2" charset="2"/>
              </a:rPr>
              <a:t> ne </a:t>
            </a:r>
            <a:r>
              <a:rPr lang="en-US" dirty="0" err="1">
                <a:sym typeface="Wingdings" pitchFamily="2" charset="2"/>
              </a:rPr>
              <a:t>varsa</a:t>
            </a:r>
            <a:r>
              <a:rPr lang="en-US" dirty="0">
                <a:sym typeface="Wingdings" pitchFamily="2" charset="2"/>
              </a:rPr>
              <a:t> </a:t>
            </a:r>
            <a:r>
              <a:rPr lang="en-US" dirty="0" err="1">
                <a:sym typeface="Wingdings" pitchFamily="2" charset="2"/>
              </a:rPr>
              <a:t>hepsini</a:t>
            </a:r>
            <a:r>
              <a:rPr lang="en-US" dirty="0">
                <a:sym typeface="Wingdings" pitchFamily="2" charset="2"/>
              </a:rPr>
              <a:t> </a:t>
            </a:r>
            <a:r>
              <a:rPr lang="en-US" dirty="0" err="1">
                <a:sym typeface="Wingdings" pitchFamily="2" charset="2"/>
              </a:rPr>
              <a:t>öğrenemye</a:t>
            </a:r>
            <a:r>
              <a:rPr lang="en-US" dirty="0">
                <a:sym typeface="Wingdings" pitchFamily="2" charset="2"/>
              </a:rPr>
              <a:t> </a:t>
            </a:r>
            <a:r>
              <a:rPr lang="en-US" dirty="0" err="1">
                <a:sym typeface="Wingdings" pitchFamily="2" charset="2"/>
              </a:rPr>
              <a:t>ve</a:t>
            </a:r>
            <a:r>
              <a:rPr lang="en-US" dirty="0">
                <a:sym typeface="Wingdings" pitchFamily="2" charset="2"/>
              </a:rPr>
              <a:t> </a:t>
            </a:r>
            <a:r>
              <a:rPr lang="en-US" dirty="0" err="1">
                <a:sym typeface="Wingdings" pitchFamily="2" charset="2"/>
              </a:rPr>
              <a:t>taşımaya</a:t>
            </a:r>
            <a:r>
              <a:rPr lang="en-US" dirty="0">
                <a:sym typeface="Wingdings" pitchFamily="2" charset="2"/>
              </a:rPr>
              <a:t> </a:t>
            </a:r>
            <a:r>
              <a:rPr lang="en-US" dirty="0" err="1">
                <a:sym typeface="Wingdings" pitchFamily="2" charset="2"/>
              </a:rPr>
              <a:t>çalışıyorduk</a:t>
            </a:r>
            <a:r>
              <a:rPr lang="en-US" dirty="0">
                <a:sym typeface="Wingdings" pitchFamily="2" charset="2"/>
              </a:rPr>
              <a:t>. </a:t>
            </a:r>
            <a:r>
              <a:rPr lang="en-US" dirty="0" err="1">
                <a:sym typeface="Wingdings" pitchFamily="2" charset="2"/>
              </a:rPr>
              <a:t>Burada</a:t>
            </a:r>
            <a:r>
              <a:rPr lang="en-US" dirty="0">
                <a:sym typeface="Wingdings" pitchFamily="2" charset="2"/>
              </a:rPr>
              <a:t> </a:t>
            </a:r>
            <a:r>
              <a:rPr lang="en-US" dirty="0" err="1">
                <a:sym typeface="Wingdings" pitchFamily="2" charset="2"/>
              </a:rPr>
              <a:t>çözmeye</a:t>
            </a:r>
            <a:r>
              <a:rPr lang="en-US" dirty="0">
                <a:sym typeface="Wingdings" pitchFamily="2" charset="2"/>
              </a:rPr>
              <a:t> </a:t>
            </a:r>
            <a:r>
              <a:rPr lang="en-US" dirty="0" err="1">
                <a:sym typeface="Wingdings" pitchFamily="2" charset="2"/>
              </a:rPr>
              <a:t>çalıştığımız</a:t>
            </a:r>
            <a:r>
              <a:rPr lang="en-US" dirty="0">
                <a:sym typeface="Wingdings" pitchFamily="2" charset="2"/>
              </a:rPr>
              <a:t> problem </a:t>
            </a:r>
            <a:r>
              <a:rPr lang="en-US" dirty="0" err="1">
                <a:sym typeface="Wingdings" pitchFamily="2" charset="2"/>
              </a:rPr>
              <a:t>için</a:t>
            </a:r>
            <a:r>
              <a:rPr lang="en-US" dirty="0">
                <a:sym typeface="Wingdings" pitchFamily="2" charset="2"/>
              </a:rPr>
              <a:t> </a:t>
            </a:r>
            <a:r>
              <a:rPr lang="en-US" dirty="0" err="1">
                <a:sym typeface="Wingdings" pitchFamily="2" charset="2"/>
              </a:rPr>
              <a:t>önemli</a:t>
            </a:r>
            <a:r>
              <a:rPr lang="en-US" dirty="0">
                <a:sym typeface="Wingdings" pitchFamily="2" charset="2"/>
              </a:rPr>
              <a:t> </a:t>
            </a:r>
            <a:r>
              <a:rPr lang="en-US" dirty="0" err="1">
                <a:sym typeface="Wingdings" pitchFamily="2" charset="2"/>
              </a:rPr>
              <a:t>olmayan</a:t>
            </a:r>
            <a:r>
              <a:rPr lang="en-US" dirty="0">
                <a:sym typeface="Wingdings" pitchFamily="2" charset="2"/>
              </a:rPr>
              <a:t> </a:t>
            </a:r>
            <a:r>
              <a:rPr lang="en-US" dirty="0" err="1">
                <a:sym typeface="Wingdings" pitchFamily="2" charset="2"/>
              </a:rPr>
              <a:t>bilgileri</a:t>
            </a:r>
            <a:r>
              <a:rPr lang="en-US" dirty="0">
                <a:sym typeface="Wingdings" pitchFamily="2" charset="2"/>
              </a:rPr>
              <a:t> </a:t>
            </a:r>
            <a:r>
              <a:rPr lang="en-US" dirty="0" err="1">
                <a:sym typeface="Wingdings" pitchFamily="2" charset="2"/>
              </a:rPr>
              <a:t>elemeye</a:t>
            </a:r>
            <a:r>
              <a:rPr lang="en-US" dirty="0">
                <a:sym typeface="Wingdings" pitchFamily="2" charset="2"/>
              </a:rPr>
              <a:t> </a:t>
            </a:r>
            <a:r>
              <a:rPr lang="en-US" dirty="0" err="1">
                <a:sym typeface="Wingdings" pitchFamily="2" charset="2"/>
              </a:rPr>
              <a:t>çalışıyor</a:t>
            </a:r>
            <a:r>
              <a:rPr lang="en-US" dirty="0">
                <a:sym typeface="Wingdings" pitchFamily="2" charset="2"/>
              </a:rPr>
              <a:t>.</a:t>
            </a:r>
          </a:p>
          <a:p>
            <a:endParaRPr lang="en-US" dirty="0">
              <a:sym typeface="Wingdings" pitchFamily="2" charset="2"/>
            </a:endParaRPr>
          </a:p>
          <a:p>
            <a:r>
              <a:rPr lang="en-US" dirty="0"/>
              <a:t>LSTM, </a:t>
            </a:r>
            <a:r>
              <a:rPr lang="en-US" dirty="0" err="1"/>
              <a:t>modelinizin</a:t>
            </a:r>
            <a:r>
              <a:rPr lang="en-US" dirty="0"/>
              <a:t> </a:t>
            </a:r>
            <a:r>
              <a:rPr lang="en-US" dirty="0" err="1"/>
              <a:t>belirli</a:t>
            </a:r>
            <a:r>
              <a:rPr lang="en-US" dirty="0"/>
              <a:t> </a:t>
            </a:r>
            <a:r>
              <a:rPr lang="en-US" dirty="0" err="1"/>
              <a:t>girdileri</a:t>
            </a:r>
            <a:r>
              <a:rPr lang="en-US" dirty="0"/>
              <a:t> </a:t>
            </a:r>
            <a:r>
              <a:rPr lang="en-US" dirty="0" err="1"/>
              <a:t>hatırlamasına</a:t>
            </a:r>
            <a:r>
              <a:rPr lang="en-US" dirty="0"/>
              <a:t> </a:t>
            </a:r>
            <a:r>
              <a:rPr lang="en-US" dirty="0" err="1"/>
              <a:t>ve</a:t>
            </a:r>
            <a:r>
              <a:rPr lang="en-US" dirty="0"/>
              <a:t> </a:t>
            </a:r>
            <a:r>
              <a:rPr lang="en-US" dirty="0" err="1"/>
              <a:t>unutmasına</a:t>
            </a:r>
            <a:r>
              <a:rPr lang="en-US" dirty="0"/>
              <a:t> </a:t>
            </a:r>
            <a:r>
              <a:rPr lang="en-US" dirty="0" err="1"/>
              <a:t>olanak</a:t>
            </a:r>
            <a:r>
              <a:rPr lang="en-US" dirty="0"/>
              <a:t> </a:t>
            </a:r>
            <a:r>
              <a:rPr lang="en-US" dirty="0" err="1"/>
              <a:t>tanır</a:t>
            </a:r>
            <a:r>
              <a:rPr lang="en-US" dirty="0"/>
              <a:t>. Bir </a:t>
            </a:r>
            <a:r>
              <a:rPr lang="en-US" dirty="0" err="1"/>
              <a:t>hücre</a:t>
            </a:r>
            <a:r>
              <a:rPr lang="en-US" dirty="0"/>
              <a:t> </a:t>
            </a:r>
            <a:r>
              <a:rPr lang="en-US" dirty="0" err="1"/>
              <a:t>durumu</a:t>
            </a:r>
            <a:r>
              <a:rPr lang="en-US" dirty="0"/>
              <a:t> </a:t>
            </a:r>
            <a:r>
              <a:rPr lang="en-US" dirty="0" err="1"/>
              <a:t>ve</a:t>
            </a:r>
            <a:r>
              <a:rPr lang="en-US" dirty="0"/>
              <a:t> </a:t>
            </a:r>
            <a:r>
              <a:rPr lang="en-US" dirty="0" err="1"/>
              <a:t>üç</a:t>
            </a:r>
            <a:r>
              <a:rPr lang="en-US" dirty="0"/>
              <a:t> </a:t>
            </a:r>
            <a:r>
              <a:rPr lang="en-US" dirty="0" err="1"/>
              <a:t>kapısı</a:t>
            </a:r>
            <a:r>
              <a:rPr lang="en-US" dirty="0"/>
              <a:t> </a:t>
            </a:r>
            <a:r>
              <a:rPr lang="en-US" dirty="0" err="1"/>
              <a:t>olan</a:t>
            </a:r>
            <a:r>
              <a:rPr lang="en-US" dirty="0"/>
              <a:t> </a:t>
            </a:r>
            <a:r>
              <a:rPr lang="en-US" dirty="0" err="1"/>
              <a:t>bir</a:t>
            </a:r>
            <a:r>
              <a:rPr lang="en-US" dirty="0"/>
              <a:t> </a:t>
            </a:r>
            <a:r>
              <a:rPr lang="en-US" dirty="0" err="1"/>
              <a:t>gizli</a:t>
            </a:r>
            <a:r>
              <a:rPr lang="en-US" dirty="0"/>
              <a:t> </a:t>
            </a:r>
            <a:r>
              <a:rPr lang="en-US" dirty="0" err="1"/>
              <a:t>durumdan</a:t>
            </a:r>
            <a:r>
              <a:rPr lang="en-US" dirty="0"/>
              <a:t> </a:t>
            </a:r>
            <a:r>
              <a:rPr lang="en-US" dirty="0" err="1"/>
              <a:t>oluşur</a:t>
            </a:r>
            <a:r>
              <a:rPr lang="en-US" dirty="0"/>
              <a:t>. </a:t>
            </a:r>
            <a:r>
              <a:rPr lang="en-US" dirty="0" err="1"/>
              <a:t>Kapılar</a:t>
            </a:r>
            <a:r>
              <a:rPr lang="en-US" dirty="0"/>
              <a:t>, </a:t>
            </a:r>
            <a:r>
              <a:rPr lang="en-US" dirty="0" err="1"/>
              <a:t>eğimlerin</a:t>
            </a:r>
            <a:r>
              <a:rPr lang="en-US" dirty="0"/>
              <a:t> </a:t>
            </a:r>
            <a:r>
              <a:rPr lang="en-US" dirty="0" err="1"/>
              <a:t>değişmeden</a:t>
            </a:r>
            <a:r>
              <a:rPr lang="en-US" dirty="0"/>
              <a:t> </a:t>
            </a:r>
            <a:r>
              <a:rPr lang="en-US" dirty="0" err="1"/>
              <a:t>akmasına</a:t>
            </a:r>
            <a:r>
              <a:rPr lang="en-US" dirty="0"/>
              <a:t> </a:t>
            </a:r>
            <a:r>
              <a:rPr lang="en-US" dirty="0" err="1"/>
              <a:t>izin</a:t>
            </a:r>
            <a:r>
              <a:rPr lang="en-US" dirty="0"/>
              <a:t> </a:t>
            </a:r>
            <a:r>
              <a:rPr lang="en-US" dirty="0" err="1"/>
              <a:t>verir</a:t>
            </a:r>
            <a:r>
              <a:rPr lang="en-US" dirty="0"/>
              <a:t>. </a:t>
            </a:r>
            <a:r>
              <a:rPr lang="en-US" dirty="0" err="1"/>
              <a:t>Üç</a:t>
            </a:r>
            <a:r>
              <a:rPr lang="en-US" dirty="0"/>
              <a:t> </a:t>
            </a:r>
            <a:r>
              <a:rPr lang="en-US" dirty="0" err="1"/>
              <a:t>kapıyı</a:t>
            </a:r>
            <a:r>
              <a:rPr lang="en-US" dirty="0"/>
              <a:t> </a:t>
            </a:r>
            <a:r>
              <a:rPr lang="en-US" dirty="0" err="1"/>
              <a:t>şu</a:t>
            </a:r>
            <a:r>
              <a:rPr lang="en-US" dirty="0"/>
              <a:t> </a:t>
            </a:r>
            <a:r>
              <a:rPr lang="en-US" dirty="0" err="1"/>
              <a:t>şekilde</a:t>
            </a:r>
            <a:r>
              <a:rPr lang="en-US" dirty="0"/>
              <a:t> </a:t>
            </a:r>
            <a:r>
              <a:rPr lang="en-US" dirty="0" err="1"/>
              <a:t>düşünebilirsiniz</a:t>
            </a:r>
            <a:r>
              <a:rPr lang="en-US" dirty="0"/>
              <a:t>:</a:t>
            </a:r>
          </a:p>
          <a:p>
            <a:endParaRPr lang="en-US" dirty="0"/>
          </a:p>
          <a:p>
            <a:r>
              <a:rPr lang="en-US" dirty="0" err="1"/>
              <a:t>Giriş</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a:t>
            </a:r>
            <a:r>
              <a:rPr lang="en-US" dirty="0"/>
              <a:t> </a:t>
            </a:r>
            <a:r>
              <a:rPr lang="en-US" dirty="0" err="1"/>
              <a:t>gireceğinizi</a:t>
            </a:r>
            <a:r>
              <a:rPr lang="en-US" dirty="0"/>
              <a:t> </a:t>
            </a:r>
            <a:r>
              <a:rPr lang="en-US" dirty="0" err="1"/>
              <a:t>söyler</a:t>
            </a:r>
            <a:r>
              <a:rPr lang="en-US" dirty="0"/>
              <a:t>.</a:t>
            </a:r>
          </a:p>
          <a:p>
            <a:endParaRPr lang="en-US" dirty="0"/>
          </a:p>
          <a:p>
            <a:r>
              <a:rPr lang="en-US" dirty="0" err="1"/>
              <a:t>Unutma</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bilginin</a:t>
            </a:r>
            <a:r>
              <a:rPr lang="en-US" dirty="0"/>
              <a:t> </a:t>
            </a:r>
            <a:r>
              <a:rPr lang="en-US" dirty="0" err="1"/>
              <a:t>unutulması</a:t>
            </a:r>
            <a:r>
              <a:rPr lang="en-US" dirty="0"/>
              <a:t> </a:t>
            </a:r>
            <a:r>
              <a:rPr lang="en-US" dirty="0" err="1"/>
              <a:t>gerektiğini</a:t>
            </a:r>
            <a:r>
              <a:rPr lang="en-US" dirty="0"/>
              <a:t> </a:t>
            </a:r>
            <a:r>
              <a:rPr lang="en-US" dirty="0" err="1"/>
              <a:t>söyler</a:t>
            </a:r>
            <a:r>
              <a:rPr lang="en-US" dirty="0"/>
              <a:t>.</a:t>
            </a:r>
          </a:p>
          <a:p>
            <a:endParaRPr lang="en-US" dirty="0"/>
          </a:p>
          <a:p>
            <a:r>
              <a:rPr lang="en-US" dirty="0" err="1"/>
              <a:t>Çıkış</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bilginin</a:t>
            </a:r>
            <a:r>
              <a:rPr lang="en-US" dirty="0"/>
              <a:t> </a:t>
            </a:r>
            <a:r>
              <a:rPr lang="en-US" dirty="0" err="1"/>
              <a:t>iletileceğini</a:t>
            </a:r>
            <a:r>
              <a:rPr lang="en-US" dirty="0"/>
              <a:t> </a:t>
            </a:r>
            <a:r>
              <a:rPr lang="en-US" dirty="0" err="1"/>
              <a:t>söyler</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34</a:t>
            </a:fld>
            <a:endParaRPr lang="en-US"/>
          </a:p>
        </p:txBody>
      </p:sp>
    </p:spTree>
    <p:extLst>
      <p:ext uri="{BB962C8B-B14F-4D97-AF65-F5344CB8AC3E}">
        <p14:creationId xmlns:p14="http://schemas.microsoft.com/office/powerpoint/2010/main" val="391187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35</a:t>
            </a:fld>
            <a:endParaRPr lang="en-US"/>
          </a:p>
        </p:txBody>
      </p:sp>
    </p:spTree>
    <p:extLst>
      <p:ext uri="{BB962C8B-B14F-4D97-AF65-F5344CB8AC3E}">
        <p14:creationId xmlns:p14="http://schemas.microsoft.com/office/powerpoint/2010/main" val="1980027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36</a:t>
            </a:fld>
            <a:endParaRPr lang="en-US"/>
          </a:p>
        </p:txBody>
      </p:sp>
    </p:spTree>
    <p:extLst>
      <p:ext uri="{BB962C8B-B14F-4D97-AF65-F5344CB8AC3E}">
        <p14:creationId xmlns:p14="http://schemas.microsoft.com/office/powerpoint/2010/main" val="2830064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Görebileceğiniz</a:t>
            </a:r>
            <a:r>
              <a:rPr lang="en-US" dirty="0"/>
              <a:t> </a:t>
            </a:r>
            <a:r>
              <a:rPr lang="en-US" dirty="0" err="1"/>
              <a:t>gibi</a:t>
            </a:r>
            <a:r>
              <a:rPr lang="en-US" dirty="0"/>
              <a:t>, ilk </a:t>
            </a:r>
            <a:r>
              <a:rPr lang="en-US" dirty="0" err="1"/>
              <a:t>cümle</a:t>
            </a:r>
            <a:r>
              <a:rPr lang="en-US" dirty="0"/>
              <a:t>, </a:t>
            </a:r>
            <a:r>
              <a:rPr lang="en-US" dirty="0" err="1"/>
              <a:t>modelin</a:t>
            </a:r>
            <a:r>
              <a:rPr lang="en-US" dirty="0"/>
              <a:t> </a:t>
            </a:r>
            <a:r>
              <a:rPr lang="en-US" dirty="0" err="1"/>
              <a:t>eğitim</a:t>
            </a:r>
            <a:r>
              <a:rPr lang="en-US" dirty="0"/>
              <a:t> </a:t>
            </a:r>
            <a:r>
              <a:rPr lang="en-US" dirty="0" err="1"/>
              <a:t>aldığı</a:t>
            </a:r>
            <a:r>
              <a:rPr lang="en-US" dirty="0"/>
              <a:t> </a:t>
            </a:r>
            <a:r>
              <a:rPr lang="en-US" dirty="0" err="1"/>
              <a:t>dizilerden</a:t>
            </a:r>
            <a:r>
              <a:rPr lang="en-US" dirty="0"/>
              <a:t> </a:t>
            </a:r>
            <a:r>
              <a:rPr lang="en-US" dirty="0" err="1"/>
              <a:t>biridir</a:t>
            </a:r>
            <a:r>
              <a:rPr lang="en-US" dirty="0"/>
              <a:t> </a:t>
            </a:r>
            <a:r>
              <a:rPr lang="en-US" dirty="0" err="1"/>
              <a:t>ve</a:t>
            </a:r>
            <a:r>
              <a:rPr lang="en-US" dirty="0"/>
              <a:t> </a:t>
            </a:r>
            <a:r>
              <a:rPr lang="en-US" dirty="0" err="1"/>
              <a:t>bu</a:t>
            </a:r>
            <a:r>
              <a:rPr lang="en-US" dirty="0"/>
              <a:t> </a:t>
            </a:r>
            <a:r>
              <a:rPr lang="en-US" dirty="0" err="1"/>
              <a:t>nedenle</a:t>
            </a:r>
            <a:r>
              <a:rPr lang="en-US" dirty="0"/>
              <a:t> </a:t>
            </a:r>
            <a:r>
              <a:rPr lang="en-US" dirty="0" err="1"/>
              <a:t>karşılaştırıldığında</a:t>
            </a:r>
            <a:r>
              <a:rPr lang="en-US" dirty="0"/>
              <a:t> </a:t>
            </a:r>
            <a:r>
              <a:rPr lang="en-US" dirty="0" err="1"/>
              <a:t>şaşkınlık</a:t>
            </a:r>
            <a:r>
              <a:rPr lang="en-US" dirty="0"/>
              <a:t> (perplexity) </a:t>
            </a:r>
            <a:r>
              <a:rPr lang="en-US" dirty="0" err="1"/>
              <a:t>çok</a:t>
            </a:r>
            <a:r>
              <a:rPr lang="en-US" dirty="0"/>
              <a:t> </a:t>
            </a:r>
            <a:r>
              <a:rPr lang="en-US" dirty="0" err="1"/>
              <a:t>daha</a:t>
            </a:r>
            <a:r>
              <a:rPr lang="en-US" dirty="0"/>
              <a:t> </a:t>
            </a:r>
            <a:r>
              <a:rPr lang="en-US" dirty="0" err="1"/>
              <a:t>düşüktür</a:t>
            </a:r>
            <a:r>
              <a:rPr lang="en-US" dirty="0"/>
              <a:t>. Model </a:t>
            </a:r>
            <a:r>
              <a:rPr lang="en-US" dirty="0" err="1"/>
              <a:t>daha</a:t>
            </a:r>
            <a:r>
              <a:rPr lang="en-US" dirty="0"/>
              <a:t> </a:t>
            </a:r>
            <a:r>
              <a:rPr lang="en-US" dirty="0" err="1"/>
              <a:t>önce</a:t>
            </a:r>
            <a:r>
              <a:rPr lang="en-US" dirty="0"/>
              <a:t> </a:t>
            </a:r>
            <a:r>
              <a:rPr lang="en-US" dirty="0" err="1"/>
              <a:t>ikinci</a:t>
            </a:r>
            <a:r>
              <a:rPr lang="en-US" dirty="0"/>
              <a:t> </a:t>
            </a:r>
            <a:r>
              <a:rPr lang="en-US" dirty="0" err="1"/>
              <a:t>cümleyi</a:t>
            </a:r>
            <a:r>
              <a:rPr lang="en-US" dirty="0"/>
              <a:t> </a:t>
            </a:r>
            <a:r>
              <a:rPr lang="en-US" dirty="0" err="1"/>
              <a:t>görmediği</a:t>
            </a:r>
            <a:r>
              <a:rPr lang="en-US" dirty="0"/>
              <a:t> </a:t>
            </a:r>
            <a:r>
              <a:rPr lang="en-US" dirty="0" err="1"/>
              <a:t>için</a:t>
            </a:r>
            <a:r>
              <a:rPr lang="en-US" dirty="0"/>
              <a:t> GPT-2 </a:t>
            </a:r>
            <a:r>
              <a:rPr lang="en-US" dirty="0" err="1"/>
              <a:t>modeli</a:t>
            </a:r>
            <a:r>
              <a:rPr lang="en-US" dirty="0"/>
              <a:t> </a:t>
            </a:r>
            <a:r>
              <a:rPr lang="en-US" dirty="0" err="1"/>
              <a:t>ona</a:t>
            </a:r>
            <a:r>
              <a:rPr lang="en-US" dirty="0"/>
              <a:t> </a:t>
            </a:r>
            <a:r>
              <a:rPr lang="en-US" dirty="0" err="1"/>
              <a:t>daha</a:t>
            </a:r>
            <a:r>
              <a:rPr lang="en-US" dirty="0"/>
              <a:t> </a:t>
            </a:r>
            <a:r>
              <a:rPr lang="en-US" dirty="0" err="1"/>
              <a:t>fazla</a:t>
            </a:r>
            <a:r>
              <a:rPr lang="en-US" dirty="0"/>
              <a:t> </a:t>
            </a:r>
            <a:r>
              <a:rPr lang="en-US" dirty="0" err="1"/>
              <a:t>şaşırmış</a:t>
            </a:r>
            <a:r>
              <a:rPr lang="en-US" dirty="0"/>
              <a:t> </a:t>
            </a:r>
            <a:r>
              <a:rPr lang="en-US" dirty="0" err="1"/>
              <a:t>durumda</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37</a:t>
            </a:fld>
            <a:endParaRPr lang="en-US"/>
          </a:p>
        </p:txBody>
      </p:sp>
    </p:spTree>
    <p:extLst>
      <p:ext uri="{BB962C8B-B14F-4D97-AF65-F5344CB8AC3E}">
        <p14:creationId xmlns:p14="http://schemas.microsoft.com/office/powerpoint/2010/main" val="16996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Bizim</a:t>
            </a:r>
            <a:r>
              <a:rPr lang="en-US" dirty="0"/>
              <a:t> </a:t>
            </a:r>
            <a:r>
              <a:rPr lang="en-US" dirty="0" err="1"/>
              <a:t>örneğimizde</a:t>
            </a:r>
            <a:r>
              <a:rPr lang="en-US" dirty="0"/>
              <a:t> c=8 </a:t>
            </a:r>
            <a:r>
              <a:rPr lang="en-US" dirty="0" err="1"/>
              <a:t>ve</a:t>
            </a:r>
            <a:r>
              <a:rPr lang="en-US" dirty="0"/>
              <a:t> r=8 </a:t>
            </a:r>
            <a:r>
              <a:rPr lang="en-US" dirty="0" err="1"/>
              <a:t>yani</a:t>
            </a:r>
            <a:r>
              <a:rPr lang="en-US" dirty="0"/>
              <a:t> brevity score =1</a:t>
            </a:r>
          </a:p>
          <a:p>
            <a:pPr algn="l">
              <a:buFont typeface="Arial" panose="020B0604020202020204" pitchFamily="34" charset="0"/>
              <a:buChar char="•"/>
            </a:pPr>
            <a:r>
              <a:rPr lang="en-US" dirty="0" err="1"/>
              <a:t>Avantajları</a:t>
            </a:r>
            <a:r>
              <a:rPr lang="en-US" dirty="0"/>
              <a:t> : </a:t>
            </a:r>
            <a:r>
              <a:rPr lang="en-US" b="0" i="0" dirty="0">
                <a:solidFill>
                  <a:srgbClr val="242424"/>
                </a:solidFill>
                <a:effectLst/>
                <a:latin typeface="source-serif-pro"/>
              </a:rPr>
              <a:t>It is quick to calculate and easy to understand.</a:t>
            </a:r>
          </a:p>
          <a:p>
            <a:pPr algn="l">
              <a:buFont typeface="Arial" panose="020B0604020202020204" pitchFamily="34" charset="0"/>
              <a:buChar char="•"/>
            </a:pPr>
            <a:r>
              <a:rPr lang="en-US" b="0" i="0" dirty="0">
                <a:solidFill>
                  <a:srgbClr val="242424"/>
                </a:solidFill>
                <a:effectLst/>
                <a:latin typeface="source-serif-pro"/>
              </a:rPr>
              <a:t>It corresponds with the way a human would evaluate the same text.</a:t>
            </a:r>
          </a:p>
          <a:p>
            <a:endParaRPr lang="en-US" dirty="0"/>
          </a:p>
          <a:p>
            <a:endParaRPr lang="en-US" dirty="0"/>
          </a:p>
          <a:p>
            <a:r>
              <a:rPr lang="en-US" dirty="0" err="1"/>
              <a:t>Dezavantajları</a:t>
            </a:r>
            <a:r>
              <a:rPr lang="en-US" dirty="0"/>
              <a:t> : </a:t>
            </a:r>
          </a:p>
        </p:txBody>
      </p:sp>
      <p:sp>
        <p:nvSpPr>
          <p:cNvPr id="4" name="Slide Number Placeholder 3"/>
          <p:cNvSpPr>
            <a:spLocks noGrp="1"/>
          </p:cNvSpPr>
          <p:nvPr>
            <p:ph type="sldNum" sz="quarter" idx="10"/>
          </p:nvPr>
        </p:nvSpPr>
        <p:spPr/>
        <p:txBody>
          <a:bodyPr/>
          <a:lstStyle/>
          <a:p>
            <a:fld id="{78DB07BF-2576-D140-9F34-ADCACCA99E93}" type="slidenum">
              <a:rPr lang="en-US" smtClean="0"/>
              <a:t>38</a:t>
            </a:fld>
            <a:endParaRPr lang="en-US"/>
          </a:p>
        </p:txBody>
      </p:sp>
    </p:spTree>
    <p:extLst>
      <p:ext uri="{BB962C8B-B14F-4D97-AF65-F5344CB8AC3E}">
        <p14:creationId xmlns:p14="http://schemas.microsoft.com/office/powerpoint/2010/main" val="1661322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39</a:t>
            </a:fld>
            <a:endParaRPr lang="en-US"/>
          </a:p>
        </p:txBody>
      </p:sp>
    </p:spTree>
    <p:extLst>
      <p:ext uri="{BB962C8B-B14F-4D97-AF65-F5344CB8AC3E}">
        <p14:creationId xmlns:p14="http://schemas.microsoft.com/office/powerpoint/2010/main" val="101836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2359124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40</a:t>
            </a:fld>
            <a:endParaRPr lang="en-US"/>
          </a:p>
        </p:txBody>
      </p:sp>
    </p:spTree>
    <p:extLst>
      <p:ext uri="{BB962C8B-B14F-4D97-AF65-F5344CB8AC3E}">
        <p14:creationId xmlns:p14="http://schemas.microsoft.com/office/powerpoint/2010/main" val="213533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49927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417315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372740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3960263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3077115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944562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224081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361981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620443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849888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594826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503764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505822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324243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515988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126323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35814531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21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04010220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Resim 7" descr="sis, metin, tasarım içeren bir resim&#10;&#10;Açıklama otomatik olarak oluşturuldu">
            <a:extLst>
              <a:ext uri="{FF2B5EF4-FFF2-40B4-BE49-F238E27FC236}">
                <a16:creationId xmlns:a16="http://schemas.microsoft.com/office/drawing/2014/main" id="{62E02930-9E48-68BC-5D41-E3A95C5D0A2C}"/>
              </a:ext>
            </a:extLst>
          </p:cNvPr>
          <p:cNvPicPr>
            <a:picLocks noChangeAspect="1"/>
          </p:cNvPicPr>
          <p:nvPr/>
        </p:nvPicPr>
        <p:blipFill>
          <a:blip r:embed="rId3">
            <a:alphaModFix amt="44000"/>
            <a:extLst>
              <a:ext uri="{BEBA8EAE-BF5A-486C-A8C5-ECC9F3942E4B}">
                <a14:imgProps xmlns:a14="http://schemas.microsoft.com/office/drawing/2010/main">
                  <a14:imgLayer r:embed="rId4">
                    <a14:imgEffect>
                      <a14:sharpenSoften amount="30000"/>
                    </a14:imgEffect>
                    <a14:imgEffect>
                      <a14:brightnessContrast contrast="-12000"/>
                    </a14:imgEffect>
                  </a14:imgLayer>
                </a14:imgProps>
              </a:ext>
            </a:extLst>
          </a:blip>
          <a:stretch>
            <a:fillRect/>
          </a:stretch>
        </p:blipFill>
        <p:spPr>
          <a:xfrm>
            <a:off x="0" y="0"/>
            <a:ext cx="12190958" cy="6858000"/>
          </a:xfrm>
          <a:prstGeom prst="rect">
            <a:avLst/>
          </a:prstGeom>
        </p:spPr>
      </p:pic>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996170"/>
          </a:xfrm>
        </p:spPr>
        <p:txBody>
          <a:bodyPr wrap="square" lIns="91440" tIns="45720" rIns="91440" bIns="45720" anchor="t">
            <a:spAutoFit/>
          </a:bodyPr>
          <a:lstStyle/>
          <a:p>
            <a:pPr algn="ctr"/>
            <a:r>
              <a:rPr lang="tr-TR" sz="2800" dirty="0">
                <a:solidFill>
                  <a:schemeClr val="accent2"/>
                </a:solidFill>
                <a:effectLst/>
                <a:latin typeface="Arial" panose="020B0604020202020204" pitchFamily="34" charset="0"/>
                <a:ea typeface="Times New Roman" panose="02020603050405020304" pitchFamily="18" charset="0"/>
                <a:cs typeface="Arial" panose="020B0604020202020204" pitchFamily="34" charset="0"/>
              </a:rPr>
              <a:t>Uygulamalı Doğal Dil İşleme</a:t>
            </a:r>
          </a:p>
          <a:p>
            <a:pPr algn="ctr"/>
            <a:r>
              <a:rPr lang="tr-TR" sz="2800" dirty="0">
                <a:solidFill>
                  <a:schemeClr val="accent2"/>
                </a:solidFill>
                <a:latin typeface="Arial" panose="020B0604020202020204" pitchFamily="34" charset="0"/>
                <a:cs typeface="Arial" panose="020B0604020202020204" pitchFamily="34" charset="0"/>
              </a:rPr>
              <a:t>Kemal Can Kara</a:t>
            </a:r>
            <a:r>
              <a:rPr lang="en-TR" sz="2800" dirty="0">
                <a:solidFill>
                  <a:schemeClr val="accent2"/>
                </a:solidFill>
                <a:effectLst/>
                <a:latin typeface="Arial" panose="020B0604020202020204" pitchFamily="34" charset="0"/>
                <a:cs typeface="Arial" panose="020B0604020202020204" pitchFamily="34" charset="0"/>
              </a:rPr>
              <a:t> </a:t>
            </a:r>
            <a:endParaRPr lang="tr-TR" sz="2800" dirty="0">
              <a:solidFill>
                <a:schemeClr val="accent2"/>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851789"/>
          </a:xfrm>
        </p:spPr>
        <p:txBody>
          <a:bodyPr wrap="square" lIns="91440" tIns="45720" rIns="91440" bIns="45720" anchor="t">
            <a:spAutoFit/>
          </a:bodyPr>
          <a:lstStyle/>
          <a:p>
            <a:pPr algn="ctr" defTabSz="685800"/>
            <a:r>
              <a:rPr lang="tr-TR" sz="1800" b="1" dirty="0" err="1">
                <a:solidFill>
                  <a:schemeClr val="accent2"/>
                </a:solidFill>
                <a:latin typeface="Arial"/>
                <a:cs typeface="Arial"/>
              </a:rPr>
              <a:t>Neural</a:t>
            </a:r>
            <a:r>
              <a:rPr lang="tr-TR" sz="1800" b="1" dirty="0">
                <a:solidFill>
                  <a:schemeClr val="accent2"/>
                </a:solidFill>
                <a:latin typeface="Arial"/>
                <a:cs typeface="Arial"/>
              </a:rPr>
              <a:t> Networks – </a:t>
            </a:r>
            <a:r>
              <a:rPr lang="tr-TR" sz="1800" b="1" dirty="0" err="1">
                <a:solidFill>
                  <a:schemeClr val="accent2"/>
                </a:solidFill>
                <a:latin typeface="Arial"/>
                <a:cs typeface="Arial"/>
              </a:rPr>
              <a:t>RNN’s</a:t>
            </a:r>
            <a:r>
              <a:rPr lang="tr-TR" sz="1800" b="1" dirty="0">
                <a:solidFill>
                  <a:schemeClr val="accent2"/>
                </a:solidFill>
                <a:latin typeface="Arial"/>
                <a:cs typeface="Arial"/>
              </a:rPr>
              <a:t> – </a:t>
            </a:r>
            <a:r>
              <a:rPr lang="tr-TR" sz="1800" b="1" dirty="0" err="1">
                <a:solidFill>
                  <a:schemeClr val="accent2"/>
                </a:solidFill>
                <a:latin typeface="Arial"/>
                <a:cs typeface="Arial"/>
              </a:rPr>
              <a:t>LSTM’s</a:t>
            </a:r>
            <a:r>
              <a:rPr lang="tr-TR" sz="1800" b="1" dirty="0">
                <a:solidFill>
                  <a:schemeClr val="accent2"/>
                </a:solidFill>
                <a:latin typeface="Arial"/>
                <a:cs typeface="Arial"/>
              </a:rPr>
              <a:t>- </a:t>
            </a:r>
            <a:r>
              <a:rPr lang="tr-TR" sz="1800" b="1" dirty="0" err="1">
                <a:solidFill>
                  <a:schemeClr val="accent2"/>
                </a:solidFill>
                <a:latin typeface="Arial"/>
                <a:cs typeface="Arial"/>
              </a:rPr>
              <a:t>Attention</a:t>
            </a:r>
            <a:r>
              <a:rPr lang="tr-TR" sz="1800" b="1" dirty="0">
                <a:solidFill>
                  <a:schemeClr val="accent2"/>
                </a:solidFill>
                <a:latin typeface="Arial"/>
                <a:cs typeface="Arial"/>
              </a:rPr>
              <a:t>!</a:t>
            </a:r>
          </a:p>
          <a:p>
            <a:pPr algn="ctr" defTabSz="685800"/>
            <a:endParaRPr lang="tr-TR" sz="1800" b="1" dirty="0">
              <a:solidFill>
                <a:schemeClr val="accent2"/>
              </a:solidFill>
              <a:latin typeface="Arial"/>
              <a:cs typeface="Arial"/>
            </a:endParaRPr>
          </a:p>
          <a:p>
            <a:pPr algn="ctr" defTabSz="685800"/>
            <a:r>
              <a:rPr lang="tr-TR" sz="1800" b="1" dirty="0">
                <a:solidFill>
                  <a:schemeClr val="accent2"/>
                </a:solidFill>
                <a:latin typeface="Arial"/>
                <a:cs typeface="Arial"/>
              </a:rPr>
              <a:t> </a:t>
            </a:r>
          </a:p>
          <a:p>
            <a:pPr algn="ctr" defTabSz="685800"/>
            <a:r>
              <a:rPr lang="tr-TR" sz="1800" b="1" dirty="0">
                <a:solidFill>
                  <a:schemeClr val="accent2"/>
                </a:solidFill>
                <a:latin typeface="Arial"/>
                <a:cs typeface="Arial"/>
              </a:rPr>
              <a:t>8 Kasım 2024</a:t>
            </a:r>
          </a:p>
          <a:p>
            <a:pPr algn="ctr" defTabSz="685800"/>
            <a:endParaRPr lang="tr-TR" sz="1800" b="1" dirty="0">
              <a:solidFill>
                <a:schemeClr val="accent2"/>
              </a:solidFill>
              <a:latin typeface="Arial"/>
              <a:cs typeface="Arial"/>
            </a:endParaRPr>
          </a:p>
        </p:txBody>
      </p:sp>
      <p:sp>
        <p:nvSpPr>
          <p:cNvPr id="3" name="Circle">
            <a:extLst>
              <a:ext uri="{FF2B5EF4-FFF2-40B4-BE49-F238E27FC236}">
                <a16:creationId xmlns:a16="http://schemas.microsoft.com/office/drawing/2014/main" id="{3585F9F4-E8C7-D48D-459C-5E6C8EFDD07A}"/>
              </a:ext>
            </a:extLst>
          </p:cNvPr>
          <p:cNvSpPr/>
          <p:nvPr/>
        </p:nvSpPr>
        <p:spPr>
          <a:xfrm>
            <a:off x="580528" y="6120165"/>
            <a:ext cx="166688" cy="166688"/>
          </a:xfrm>
          <a:prstGeom prst="ellipse">
            <a:avLst/>
          </a:prstGeom>
          <a:ln w="12700">
            <a:solidFill>
              <a:srgbClr val="EC652B"/>
            </a:solidFill>
            <a:miter lim="400000"/>
          </a:ln>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sz="1400">
                <a:latin typeface="Arial"/>
                <a:ea typeface="Arial"/>
                <a:cs typeface="Arial"/>
                <a:sym typeface="Arial"/>
              </a:defRPr>
            </a:pPr>
            <a:endParaRPr kumimoji="0" sz="700" b="0" i="0" u="none" strike="noStrike" kern="1200" cap="none" spc="0" normalizeH="0" baseline="0" noProof="0">
              <a:ln>
                <a:noFill/>
              </a:ln>
              <a:solidFill>
                <a:prstClr val="black"/>
              </a:solidFill>
              <a:effectLst/>
              <a:uLnTx/>
              <a:uFillTx/>
              <a:latin typeface="Montserrat" pitchFamily="2" charset="77"/>
              <a:cs typeface="Arial"/>
              <a:sym typeface="Arial"/>
            </a:endParaRPr>
          </a:p>
        </p:txBody>
      </p:sp>
      <p:pic>
        <p:nvPicPr>
          <p:cNvPr id="5" name="flo_group_logo_sunum-10.png" descr="flo_group_logo_sunum-10.png">
            <a:extLst>
              <a:ext uri="{FF2B5EF4-FFF2-40B4-BE49-F238E27FC236}">
                <a16:creationId xmlns:a16="http://schemas.microsoft.com/office/drawing/2014/main" id="{6DD816EC-71E5-DCA8-05FF-8BDF84F6570F}"/>
              </a:ext>
            </a:extLst>
          </p:cNvPr>
          <p:cNvPicPr/>
          <p:nvPr/>
        </p:nvPicPr>
        <p:blipFill>
          <a:blip r:embed="rId5"/>
          <a:stretch>
            <a:fillRect/>
          </a:stretch>
        </p:blipFill>
        <p:spPr>
          <a:xfrm>
            <a:off x="169305" y="555855"/>
            <a:ext cx="1035495" cy="347399"/>
          </a:xfrm>
          <a:prstGeom prst="rect">
            <a:avLst/>
          </a:prstGeom>
          <a:ln w="12700">
            <a:miter lim="400000"/>
          </a:ln>
        </p:spPr>
      </p:pic>
      <p:sp>
        <p:nvSpPr>
          <p:cNvPr id="6" name="9">
            <a:extLst>
              <a:ext uri="{FF2B5EF4-FFF2-40B4-BE49-F238E27FC236}">
                <a16:creationId xmlns:a16="http://schemas.microsoft.com/office/drawing/2014/main" id="{338B7640-00D9-5A24-41E6-697885B5CA41}"/>
              </a:ext>
            </a:extLst>
          </p:cNvPr>
          <p:cNvSpPr txBox="1"/>
          <p:nvPr/>
        </p:nvSpPr>
        <p:spPr>
          <a:xfrm>
            <a:off x="614179" y="6120165"/>
            <a:ext cx="99387" cy="1644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200" b="0">
                <a:latin typeface="Galano Grotesque Medium"/>
                <a:ea typeface="Galano Grotesque Medium"/>
                <a:cs typeface="Galano Grotesque Medium"/>
                <a:sym typeface="Galano Grotesque Medium"/>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600" b="0" i="0" u="none" strike="noStrike" kern="1200" cap="none" spc="0" normalizeH="0" baseline="0" noProof="0">
                <a:ln>
                  <a:noFill/>
                </a:ln>
                <a:solidFill>
                  <a:prstClr val="black"/>
                </a:solidFill>
                <a:effectLst/>
                <a:uLnTx/>
                <a:uFillTx/>
                <a:latin typeface="Montserrat" pitchFamily="2" charset="77"/>
                <a:sym typeface="Galano Grotesque Medium"/>
              </a:rPr>
              <a:t>1</a:t>
            </a:r>
            <a:endParaRPr kumimoji="0" sz="600" b="0" i="0" u="none" strike="noStrike" kern="1200" cap="none" spc="0" normalizeH="0" baseline="0" noProof="0">
              <a:ln>
                <a:noFill/>
              </a:ln>
              <a:solidFill>
                <a:prstClr val="black"/>
              </a:solidFill>
              <a:effectLst/>
              <a:uLnTx/>
              <a:uFillTx/>
              <a:latin typeface="Montserrat" pitchFamily="2" charset="77"/>
              <a:sym typeface="Galano Grotesque Medium"/>
            </a:endParaRPr>
          </a:p>
        </p:txBody>
      </p:sp>
      <p:sp>
        <p:nvSpPr>
          <p:cNvPr id="8" name="Hexagon 7">
            <a:extLst>
              <a:ext uri="{FF2B5EF4-FFF2-40B4-BE49-F238E27FC236}">
                <a16:creationId xmlns:a16="http://schemas.microsoft.com/office/drawing/2014/main" id="{A614BC08-75C4-B4DE-FF2E-9BB529C627C9}"/>
              </a:ext>
            </a:extLst>
          </p:cNvPr>
          <p:cNvSpPr/>
          <p:nvPr/>
        </p:nvSpPr>
        <p:spPr>
          <a:xfrm rot="3637013">
            <a:off x="10098024" y="3763836"/>
            <a:ext cx="3174001" cy="2535370"/>
          </a:xfrm>
          <a:prstGeom prst="hexagon">
            <a:avLst/>
          </a:prstGeom>
          <a:solidFill>
            <a:srgbClr val="FB671F">
              <a:alpha val="45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Hexagon 10">
            <a:extLst>
              <a:ext uri="{FF2B5EF4-FFF2-40B4-BE49-F238E27FC236}">
                <a16:creationId xmlns:a16="http://schemas.microsoft.com/office/drawing/2014/main" id="{47C382D8-43C5-F801-59E5-C5F953697D21}"/>
              </a:ext>
            </a:extLst>
          </p:cNvPr>
          <p:cNvSpPr/>
          <p:nvPr/>
        </p:nvSpPr>
        <p:spPr>
          <a:xfrm rot="3583880">
            <a:off x="7122038" y="1875002"/>
            <a:ext cx="3405051" cy="2641135"/>
          </a:xfrm>
          <a:prstGeom prst="hexagon">
            <a:avLst/>
          </a:prstGeom>
          <a:solidFill>
            <a:srgbClr val="FB671F">
              <a:alpha val="168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Hexagon 11">
            <a:extLst>
              <a:ext uri="{FF2B5EF4-FFF2-40B4-BE49-F238E27FC236}">
                <a16:creationId xmlns:a16="http://schemas.microsoft.com/office/drawing/2014/main" id="{1A8C5567-72D9-A98A-2218-DD04633C102E}"/>
              </a:ext>
            </a:extLst>
          </p:cNvPr>
          <p:cNvSpPr/>
          <p:nvPr/>
        </p:nvSpPr>
        <p:spPr>
          <a:xfrm rot="3597553">
            <a:off x="9806828" y="446284"/>
            <a:ext cx="3405051" cy="2641135"/>
          </a:xfrm>
          <a:prstGeom prst="hexagon">
            <a:avLst/>
          </a:prstGeom>
          <a:solidFill>
            <a:srgbClr val="FB671F">
              <a:alpha val="7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A677891D-F2FF-C426-D35E-EE850B0D7B7A}"/>
              </a:ext>
            </a:extLst>
          </p:cNvPr>
          <p:cNvCxnSpPr/>
          <p:nvPr/>
        </p:nvCxnSpPr>
        <p:spPr>
          <a:xfrm>
            <a:off x="1373069" y="5537209"/>
            <a:ext cx="0" cy="1320791"/>
          </a:xfrm>
          <a:prstGeom prst="line">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5">
            <a:extLst>
              <a:ext uri="{FF2B5EF4-FFF2-40B4-BE49-F238E27FC236}">
                <a16:creationId xmlns:a16="http://schemas.microsoft.com/office/drawing/2014/main" id="{28AA4CAC-CFFF-1383-C64C-8BB3C6B3ABEC}"/>
              </a:ext>
            </a:extLst>
          </p:cNvPr>
          <p:cNvCxnSpPr>
            <a:cxnSpLocks/>
          </p:cNvCxnSpPr>
          <p:nvPr/>
        </p:nvCxnSpPr>
        <p:spPr>
          <a:xfrm>
            <a:off x="1373069" y="-1"/>
            <a:ext cx="0" cy="1320791"/>
          </a:xfrm>
          <a:prstGeom prst="line">
            <a:avLst/>
          </a:prstGeom>
          <a:ln w="19050">
            <a:solidFill>
              <a:srgbClr val="FB671F"/>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906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4" name="TextBox 3">
            <a:extLst>
              <a:ext uri="{FF2B5EF4-FFF2-40B4-BE49-F238E27FC236}">
                <a16:creationId xmlns:a16="http://schemas.microsoft.com/office/drawing/2014/main" id="{6E976C58-A9DE-6B49-D985-CAFC36444EA8}"/>
              </a:ext>
            </a:extLst>
          </p:cNvPr>
          <p:cNvSpPr txBox="1"/>
          <p:nvPr/>
        </p:nvSpPr>
        <p:spPr>
          <a:xfrm>
            <a:off x="699419" y="1693395"/>
            <a:ext cx="5388864" cy="2585323"/>
          </a:xfrm>
          <a:prstGeom prst="rect">
            <a:avLst/>
          </a:prstGeom>
          <a:noFill/>
        </p:spPr>
        <p:txBody>
          <a:bodyPr wrap="square" rtlCol="0">
            <a:spAutoFit/>
          </a:bodyPr>
          <a:lstStyle/>
          <a:p>
            <a:pPr marL="285750" indent="-285750">
              <a:buFont typeface="Arial" panose="020B0604020202020204" pitchFamily="34" charset="0"/>
              <a:buChar char="•"/>
            </a:pPr>
            <a:r>
              <a:rPr lang="en-TR" dirty="0"/>
              <a:t>We’ve seen that we could use word2vec to represent individual words as a function of the contexts they show up in.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We’ve done this embedding to identify a numerical representation of words that would place similar words closer, and different words further apart.</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endParaRPr lang="en-TR" dirty="0"/>
          </a:p>
        </p:txBody>
      </p:sp>
      <p:pic>
        <p:nvPicPr>
          <p:cNvPr id="6" name="Picture 5">
            <a:extLst>
              <a:ext uri="{FF2B5EF4-FFF2-40B4-BE49-F238E27FC236}">
                <a16:creationId xmlns:a16="http://schemas.microsoft.com/office/drawing/2014/main" id="{CD14D494-29BC-E695-3C7D-061FAA40E4E8}"/>
              </a:ext>
            </a:extLst>
          </p:cNvPr>
          <p:cNvPicPr>
            <a:picLocks noChangeAspect="1"/>
          </p:cNvPicPr>
          <p:nvPr/>
        </p:nvPicPr>
        <p:blipFill>
          <a:blip r:embed="rId4"/>
          <a:stretch>
            <a:fillRect/>
          </a:stretch>
        </p:blipFill>
        <p:spPr>
          <a:xfrm>
            <a:off x="6330950" y="1400611"/>
            <a:ext cx="4910074" cy="4264526"/>
          </a:xfrm>
          <a:prstGeom prst="rect">
            <a:avLst/>
          </a:prstGeom>
        </p:spPr>
      </p:pic>
    </p:spTree>
    <p:extLst>
      <p:ext uri="{BB962C8B-B14F-4D97-AF65-F5344CB8AC3E}">
        <p14:creationId xmlns:p14="http://schemas.microsoft.com/office/powerpoint/2010/main" val="119235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3" name="TextBox 2">
            <a:extLst>
              <a:ext uri="{FF2B5EF4-FFF2-40B4-BE49-F238E27FC236}">
                <a16:creationId xmlns:a16="http://schemas.microsoft.com/office/drawing/2014/main" id="{2DA9DA85-7C5B-08F8-B953-53B5E3299639}"/>
              </a:ext>
            </a:extLst>
          </p:cNvPr>
          <p:cNvSpPr txBox="1"/>
          <p:nvPr/>
        </p:nvSpPr>
        <p:spPr>
          <a:xfrm>
            <a:off x="699419" y="1693395"/>
            <a:ext cx="5388864" cy="1477328"/>
          </a:xfrm>
          <a:prstGeom prst="rect">
            <a:avLst/>
          </a:prstGeom>
          <a:noFill/>
        </p:spPr>
        <p:txBody>
          <a:bodyPr wrap="square" rtlCol="0">
            <a:spAutoFit/>
          </a:bodyPr>
          <a:lstStyle/>
          <a:p>
            <a:pPr marL="285750" indent="-285750">
              <a:buFont typeface="Arial" panose="020B0604020202020204" pitchFamily="34" charset="0"/>
              <a:buChar char="•"/>
            </a:pPr>
            <a:r>
              <a:rPr lang="en-TR" dirty="0"/>
              <a:t>Once we have embeddingsi we can represent our </a:t>
            </a:r>
            <a:r>
              <a:rPr lang="en-TR" u="sng" dirty="0"/>
              <a:t>sentences</a:t>
            </a:r>
            <a:r>
              <a:rPr lang="en-TR" dirty="0"/>
              <a:t> as a sequence of vectors.</a:t>
            </a:r>
          </a:p>
          <a:p>
            <a:pPr marL="285750" indent="-285750">
              <a:buFont typeface="Arial" panose="020B0604020202020204" pitchFamily="34" charset="0"/>
              <a:buChar char="•"/>
            </a:pPr>
            <a:r>
              <a:rPr lang="en-TR" dirty="0"/>
              <a:t>Why?</a:t>
            </a:r>
          </a:p>
          <a:p>
            <a:pPr marL="285750" indent="-285750">
              <a:buFont typeface="Arial" panose="020B0604020202020204" pitchFamily="34" charset="0"/>
              <a:buChar char="•"/>
            </a:pPr>
            <a:r>
              <a:rPr lang="en-TR" dirty="0"/>
              <a:t>The information lies there!</a:t>
            </a:r>
          </a:p>
          <a:p>
            <a:pPr marL="285750" indent="-285750">
              <a:buFont typeface="Arial" panose="020B0604020202020204" pitchFamily="34" charset="0"/>
              <a:buChar char="•"/>
            </a:pPr>
            <a:endParaRPr lang="en-TR" dirty="0"/>
          </a:p>
        </p:txBody>
      </p:sp>
      <p:pic>
        <p:nvPicPr>
          <p:cNvPr id="4" name="Picture 3">
            <a:extLst>
              <a:ext uri="{FF2B5EF4-FFF2-40B4-BE49-F238E27FC236}">
                <a16:creationId xmlns:a16="http://schemas.microsoft.com/office/drawing/2014/main" id="{003FBF33-5434-8290-743D-CC040571499F}"/>
              </a:ext>
            </a:extLst>
          </p:cNvPr>
          <p:cNvPicPr>
            <a:picLocks noChangeAspect="1"/>
          </p:cNvPicPr>
          <p:nvPr/>
        </p:nvPicPr>
        <p:blipFill>
          <a:blip r:embed="rId4"/>
          <a:stretch>
            <a:fillRect/>
          </a:stretch>
        </p:blipFill>
        <p:spPr>
          <a:xfrm>
            <a:off x="6582949" y="1400611"/>
            <a:ext cx="4910074" cy="4264526"/>
          </a:xfrm>
          <a:prstGeom prst="rect">
            <a:avLst/>
          </a:prstGeom>
        </p:spPr>
      </p:pic>
      <p:pic>
        <p:nvPicPr>
          <p:cNvPr id="6" name="Picture 5">
            <a:extLst>
              <a:ext uri="{FF2B5EF4-FFF2-40B4-BE49-F238E27FC236}">
                <a16:creationId xmlns:a16="http://schemas.microsoft.com/office/drawing/2014/main" id="{32547810-6C62-2DDA-B0F2-469DF344DE3B}"/>
              </a:ext>
            </a:extLst>
          </p:cNvPr>
          <p:cNvPicPr>
            <a:picLocks noChangeAspect="1"/>
          </p:cNvPicPr>
          <p:nvPr/>
        </p:nvPicPr>
        <p:blipFill>
          <a:blip r:embed="rId5"/>
          <a:stretch>
            <a:fillRect/>
          </a:stretch>
        </p:blipFill>
        <p:spPr>
          <a:xfrm>
            <a:off x="841248" y="3429000"/>
            <a:ext cx="4539742" cy="1276298"/>
          </a:xfrm>
          <a:prstGeom prst="rect">
            <a:avLst/>
          </a:prstGeom>
        </p:spPr>
      </p:pic>
    </p:spTree>
    <p:extLst>
      <p:ext uri="{BB962C8B-B14F-4D97-AF65-F5344CB8AC3E}">
        <p14:creationId xmlns:p14="http://schemas.microsoft.com/office/powerpoint/2010/main" val="140376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3B1CE8B9-7A4B-1046-CB1E-49DAAD37E22E}"/>
              </a:ext>
            </a:extLst>
          </p:cNvPr>
          <p:cNvPicPr>
            <a:picLocks noChangeAspect="1"/>
          </p:cNvPicPr>
          <p:nvPr/>
        </p:nvPicPr>
        <p:blipFill>
          <a:blip r:embed="rId4"/>
          <a:stretch>
            <a:fillRect/>
          </a:stretch>
        </p:blipFill>
        <p:spPr>
          <a:xfrm>
            <a:off x="6504685" y="1590865"/>
            <a:ext cx="4819415" cy="3145727"/>
          </a:xfrm>
          <a:prstGeom prst="rect">
            <a:avLst/>
          </a:prstGeom>
        </p:spPr>
      </p:pic>
      <p:sp>
        <p:nvSpPr>
          <p:cNvPr id="4" name="TextBox 3">
            <a:extLst>
              <a:ext uri="{FF2B5EF4-FFF2-40B4-BE49-F238E27FC236}">
                <a16:creationId xmlns:a16="http://schemas.microsoft.com/office/drawing/2014/main" id="{FD602359-CBE2-940D-A6F2-CF17CF58B877}"/>
              </a:ext>
            </a:extLst>
          </p:cNvPr>
          <p:cNvSpPr txBox="1"/>
          <p:nvPr/>
        </p:nvSpPr>
        <p:spPr>
          <a:xfrm>
            <a:off x="926592" y="2145792"/>
            <a:ext cx="4620768" cy="1754326"/>
          </a:xfrm>
          <a:prstGeom prst="rect">
            <a:avLst/>
          </a:prstGeom>
          <a:noFill/>
        </p:spPr>
        <p:txBody>
          <a:bodyPr wrap="square" rtlCol="0">
            <a:spAutoFit/>
          </a:bodyPr>
          <a:lstStyle/>
          <a:p>
            <a:pPr marL="285750" indent="-285750">
              <a:buFont typeface="Arial" panose="020B0604020202020204" pitchFamily="34" charset="0"/>
              <a:buChar char="•"/>
            </a:pPr>
            <a:r>
              <a:rPr lang="en-TR" dirty="0"/>
              <a:t>Different sentences will have different values for n, and will therefore produce matrices of different sizes.</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Notice that, different meaning occurs due to the order of the words!</a:t>
            </a:r>
          </a:p>
        </p:txBody>
      </p:sp>
      <p:cxnSp>
        <p:nvCxnSpPr>
          <p:cNvPr id="7" name="Straight Arrow Connector 6">
            <a:extLst>
              <a:ext uri="{FF2B5EF4-FFF2-40B4-BE49-F238E27FC236}">
                <a16:creationId xmlns:a16="http://schemas.microsoft.com/office/drawing/2014/main" id="{7DBEC599-873C-5B40-B880-C89BFEF9A388}"/>
              </a:ext>
            </a:extLst>
          </p:cNvPr>
          <p:cNvCxnSpPr/>
          <p:nvPr/>
        </p:nvCxnSpPr>
        <p:spPr>
          <a:xfrm flipV="1">
            <a:off x="5644896" y="2670048"/>
            <a:ext cx="859789" cy="56083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0A13D28C-4F30-F6F4-1004-0B3795261CDE}"/>
              </a:ext>
            </a:extLst>
          </p:cNvPr>
          <p:cNvCxnSpPr>
            <a:cxnSpLocks/>
          </p:cNvCxnSpPr>
          <p:nvPr/>
        </p:nvCxnSpPr>
        <p:spPr>
          <a:xfrm>
            <a:off x="5647944" y="3466898"/>
            <a:ext cx="856741" cy="59303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8350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E214E80C-D2F8-1B78-8F54-EB481C4B8D5A}"/>
              </a:ext>
            </a:extLst>
          </p:cNvPr>
          <p:cNvPicPr>
            <a:picLocks noChangeAspect="1"/>
          </p:cNvPicPr>
          <p:nvPr/>
        </p:nvPicPr>
        <p:blipFill>
          <a:blip r:embed="rId4"/>
          <a:stretch>
            <a:fillRect/>
          </a:stretch>
        </p:blipFill>
        <p:spPr>
          <a:xfrm>
            <a:off x="8134275" y="1308877"/>
            <a:ext cx="2452878" cy="4240246"/>
          </a:xfrm>
          <a:prstGeom prst="rect">
            <a:avLst/>
          </a:prstGeom>
        </p:spPr>
      </p:pic>
      <p:sp>
        <p:nvSpPr>
          <p:cNvPr id="4" name="TextBox 3">
            <a:extLst>
              <a:ext uri="{FF2B5EF4-FFF2-40B4-BE49-F238E27FC236}">
                <a16:creationId xmlns:a16="http://schemas.microsoft.com/office/drawing/2014/main" id="{837B32BB-5E47-579A-5421-65CD7076FB83}"/>
              </a:ext>
            </a:extLst>
          </p:cNvPr>
          <p:cNvSpPr txBox="1"/>
          <p:nvPr/>
        </p:nvSpPr>
        <p:spPr>
          <a:xfrm>
            <a:off x="1011936" y="1743456"/>
            <a:ext cx="6132576" cy="1200329"/>
          </a:xfrm>
          <a:prstGeom prst="rect">
            <a:avLst/>
          </a:prstGeom>
          <a:noFill/>
        </p:spPr>
        <p:txBody>
          <a:bodyPr wrap="square" rtlCol="0">
            <a:spAutoFit/>
          </a:bodyPr>
          <a:lstStyle/>
          <a:p>
            <a:pPr marL="285750" indent="-285750">
              <a:buFont typeface="Arial" panose="020B0604020202020204" pitchFamily="34" charset="0"/>
              <a:buChar char="•"/>
            </a:pPr>
            <a:r>
              <a:rPr lang="en-TR" dirty="0"/>
              <a:t>How can we use this data for making predictions about sequences?</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How do we feed the data into the model?</a:t>
            </a:r>
          </a:p>
        </p:txBody>
      </p:sp>
    </p:spTree>
    <p:extLst>
      <p:ext uri="{BB962C8B-B14F-4D97-AF65-F5344CB8AC3E}">
        <p14:creationId xmlns:p14="http://schemas.microsoft.com/office/powerpoint/2010/main" val="44237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A3D50416-708C-87CD-81FC-BD3AFFA377AA}"/>
              </a:ext>
            </a:extLst>
          </p:cNvPr>
          <p:cNvPicPr>
            <a:picLocks noChangeAspect="1"/>
          </p:cNvPicPr>
          <p:nvPr/>
        </p:nvPicPr>
        <p:blipFill rotWithShape="1">
          <a:blip r:embed="rId4"/>
          <a:srcRect l="63705"/>
          <a:stretch/>
        </p:blipFill>
        <p:spPr>
          <a:xfrm>
            <a:off x="7161196" y="1434183"/>
            <a:ext cx="2821004" cy="3989634"/>
          </a:xfrm>
          <a:prstGeom prst="rect">
            <a:avLst/>
          </a:prstGeom>
        </p:spPr>
      </p:pic>
      <p:sp>
        <p:nvSpPr>
          <p:cNvPr id="7" name="TextBox 6">
            <a:extLst>
              <a:ext uri="{FF2B5EF4-FFF2-40B4-BE49-F238E27FC236}">
                <a16:creationId xmlns:a16="http://schemas.microsoft.com/office/drawing/2014/main" id="{841B0BA2-025F-DD95-7A74-B4C5993F8E53}"/>
              </a:ext>
            </a:extLst>
          </p:cNvPr>
          <p:cNvSpPr txBox="1"/>
          <p:nvPr/>
        </p:nvSpPr>
        <p:spPr>
          <a:xfrm>
            <a:off x="1194816" y="3071209"/>
            <a:ext cx="4522590" cy="923330"/>
          </a:xfrm>
          <a:prstGeom prst="rect">
            <a:avLst/>
          </a:prstGeom>
          <a:noFill/>
        </p:spPr>
        <p:txBody>
          <a:bodyPr wrap="square" rtlCol="0">
            <a:spAutoFit/>
          </a:bodyPr>
          <a:lstStyle/>
          <a:p>
            <a:pPr marL="285750" indent="-285750">
              <a:buFont typeface="Arial" panose="020B0604020202020204" pitchFamily="34" charset="0"/>
              <a:buChar char="•"/>
            </a:pPr>
            <a:r>
              <a:rPr lang="en-TR" dirty="0"/>
              <a:t>One simple way would be to “flatten” our </a:t>
            </a:r>
            <a:r>
              <a:rPr lang="en-US" dirty="0" err="1"/>
              <a:t>i</a:t>
            </a:r>
            <a:r>
              <a:rPr lang="en-TR" dirty="0"/>
              <a:t>nputs, and feed them into the model all at once</a:t>
            </a:r>
          </a:p>
        </p:txBody>
      </p:sp>
    </p:spTree>
    <p:extLst>
      <p:ext uri="{BB962C8B-B14F-4D97-AF65-F5344CB8AC3E}">
        <p14:creationId xmlns:p14="http://schemas.microsoft.com/office/powerpoint/2010/main" val="940269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A3D50416-708C-87CD-81FC-BD3AFFA377AA}"/>
              </a:ext>
            </a:extLst>
          </p:cNvPr>
          <p:cNvPicPr>
            <a:picLocks noChangeAspect="1"/>
          </p:cNvPicPr>
          <p:nvPr/>
        </p:nvPicPr>
        <p:blipFill rotWithShape="1">
          <a:blip r:embed="rId4"/>
          <a:srcRect l="63705"/>
          <a:stretch/>
        </p:blipFill>
        <p:spPr>
          <a:xfrm>
            <a:off x="7161196" y="1434183"/>
            <a:ext cx="2821004" cy="3989634"/>
          </a:xfrm>
          <a:prstGeom prst="rect">
            <a:avLst/>
          </a:prstGeom>
        </p:spPr>
      </p:pic>
      <p:sp>
        <p:nvSpPr>
          <p:cNvPr id="7" name="TextBox 6">
            <a:extLst>
              <a:ext uri="{FF2B5EF4-FFF2-40B4-BE49-F238E27FC236}">
                <a16:creationId xmlns:a16="http://schemas.microsoft.com/office/drawing/2014/main" id="{841B0BA2-025F-DD95-7A74-B4C5993F8E53}"/>
              </a:ext>
            </a:extLst>
          </p:cNvPr>
          <p:cNvSpPr txBox="1"/>
          <p:nvPr/>
        </p:nvSpPr>
        <p:spPr>
          <a:xfrm>
            <a:off x="1194816" y="3071209"/>
            <a:ext cx="4522590" cy="923330"/>
          </a:xfrm>
          <a:prstGeom prst="rect">
            <a:avLst/>
          </a:prstGeom>
          <a:noFill/>
        </p:spPr>
        <p:txBody>
          <a:bodyPr wrap="square" rtlCol="0">
            <a:spAutoFit/>
          </a:bodyPr>
          <a:lstStyle/>
          <a:p>
            <a:pPr marL="285750" indent="-285750">
              <a:buFont typeface="Arial" panose="020B0604020202020204" pitchFamily="34" charset="0"/>
              <a:buChar char="•"/>
            </a:pPr>
            <a:r>
              <a:rPr lang="tr-TR" dirty="0"/>
              <a:t>But </a:t>
            </a:r>
            <a:r>
              <a:rPr lang="tr-TR" dirty="0" err="1"/>
              <a:t>then</a:t>
            </a:r>
            <a:r>
              <a:rPr lang="tr-TR" dirty="0"/>
              <a:t> </a:t>
            </a:r>
            <a:r>
              <a:rPr lang="tr-TR" dirty="0" err="1"/>
              <a:t>we</a:t>
            </a:r>
            <a:r>
              <a:rPr lang="tr-TR" dirty="0"/>
              <a:t> </a:t>
            </a:r>
            <a:r>
              <a:rPr lang="tr-TR" dirty="0" err="1"/>
              <a:t>would</a:t>
            </a:r>
            <a:r>
              <a:rPr lang="tr-TR" dirty="0"/>
              <a:t> </a:t>
            </a:r>
            <a:r>
              <a:rPr lang="tr-TR" dirty="0" err="1"/>
              <a:t>have</a:t>
            </a:r>
            <a:r>
              <a:rPr lang="tr-TR" dirty="0"/>
              <a:t> an </a:t>
            </a:r>
            <a:r>
              <a:rPr lang="tr-TR" dirty="0" err="1"/>
              <a:t>issue</a:t>
            </a:r>
            <a:r>
              <a:rPr lang="tr-TR" dirty="0"/>
              <a:t> </a:t>
            </a:r>
            <a:r>
              <a:rPr lang="tr-TR" dirty="0" err="1"/>
              <a:t>because</a:t>
            </a:r>
            <a:r>
              <a:rPr lang="tr-TR" dirty="0"/>
              <a:t> </a:t>
            </a:r>
            <a:r>
              <a:rPr lang="tr-TR" dirty="0" err="1"/>
              <a:t>different</a:t>
            </a:r>
            <a:r>
              <a:rPr lang="tr-TR" dirty="0"/>
              <a:t> </a:t>
            </a:r>
            <a:r>
              <a:rPr lang="tr-TR" dirty="0" err="1"/>
              <a:t>sentences</a:t>
            </a:r>
            <a:r>
              <a:rPr lang="tr-TR" dirty="0"/>
              <a:t> </a:t>
            </a:r>
            <a:r>
              <a:rPr lang="tr-TR" dirty="0" err="1"/>
              <a:t>may</a:t>
            </a:r>
            <a:r>
              <a:rPr lang="tr-TR" dirty="0"/>
              <a:t> </a:t>
            </a:r>
            <a:r>
              <a:rPr lang="tr-TR" dirty="0" err="1"/>
              <a:t>have</a:t>
            </a:r>
            <a:r>
              <a:rPr lang="tr-TR" dirty="0"/>
              <a:t> </a:t>
            </a:r>
            <a:r>
              <a:rPr lang="tr-TR" dirty="0" err="1"/>
              <a:t>different</a:t>
            </a:r>
            <a:r>
              <a:rPr lang="tr-TR" dirty="0"/>
              <a:t> </a:t>
            </a:r>
            <a:r>
              <a:rPr lang="tr-TR" dirty="0" err="1"/>
              <a:t>sizes</a:t>
            </a:r>
            <a:r>
              <a:rPr lang="tr-TR" dirty="0"/>
              <a:t>.</a:t>
            </a:r>
            <a:endParaRPr lang="en-TR" dirty="0"/>
          </a:p>
        </p:txBody>
      </p:sp>
      <p:pic>
        <p:nvPicPr>
          <p:cNvPr id="3" name="Picture 2">
            <a:extLst>
              <a:ext uri="{FF2B5EF4-FFF2-40B4-BE49-F238E27FC236}">
                <a16:creationId xmlns:a16="http://schemas.microsoft.com/office/drawing/2014/main" id="{19221F36-ACE4-352A-F857-D96D90CE17B2}"/>
              </a:ext>
            </a:extLst>
          </p:cNvPr>
          <p:cNvPicPr>
            <a:picLocks noChangeAspect="1"/>
          </p:cNvPicPr>
          <p:nvPr/>
        </p:nvPicPr>
        <p:blipFill>
          <a:blip r:embed="rId5"/>
          <a:stretch>
            <a:fillRect/>
          </a:stretch>
        </p:blipFill>
        <p:spPr>
          <a:xfrm>
            <a:off x="4223981" y="4104877"/>
            <a:ext cx="2937215" cy="1318940"/>
          </a:xfrm>
          <a:prstGeom prst="rect">
            <a:avLst/>
          </a:prstGeom>
        </p:spPr>
      </p:pic>
    </p:spTree>
    <p:extLst>
      <p:ext uri="{BB962C8B-B14F-4D97-AF65-F5344CB8AC3E}">
        <p14:creationId xmlns:p14="http://schemas.microsoft.com/office/powerpoint/2010/main" val="64755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9F03FA3B-6F16-30D4-E5E3-3AEF7CA64092}"/>
              </a:ext>
            </a:extLst>
          </p:cNvPr>
          <p:cNvPicPr>
            <a:picLocks noChangeAspect="1"/>
          </p:cNvPicPr>
          <p:nvPr/>
        </p:nvPicPr>
        <p:blipFill>
          <a:blip r:embed="rId4"/>
          <a:stretch>
            <a:fillRect/>
          </a:stretch>
        </p:blipFill>
        <p:spPr>
          <a:xfrm>
            <a:off x="7557516" y="1000170"/>
            <a:ext cx="3195828" cy="4857659"/>
          </a:xfrm>
          <a:prstGeom prst="rect">
            <a:avLst/>
          </a:prstGeom>
        </p:spPr>
      </p:pic>
      <p:pic>
        <p:nvPicPr>
          <p:cNvPr id="6" name="Picture 5">
            <a:extLst>
              <a:ext uri="{FF2B5EF4-FFF2-40B4-BE49-F238E27FC236}">
                <a16:creationId xmlns:a16="http://schemas.microsoft.com/office/drawing/2014/main" id="{C2C1A621-B401-3E1B-B7D3-173922613ABE}"/>
              </a:ext>
            </a:extLst>
          </p:cNvPr>
          <p:cNvPicPr>
            <a:picLocks noChangeAspect="1"/>
          </p:cNvPicPr>
          <p:nvPr/>
        </p:nvPicPr>
        <p:blipFill>
          <a:blip r:embed="rId5"/>
          <a:stretch>
            <a:fillRect/>
          </a:stretch>
        </p:blipFill>
        <p:spPr>
          <a:xfrm>
            <a:off x="3429190" y="4741010"/>
            <a:ext cx="3518726" cy="1049061"/>
          </a:xfrm>
          <a:prstGeom prst="rect">
            <a:avLst/>
          </a:prstGeom>
        </p:spPr>
      </p:pic>
      <p:sp>
        <p:nvSpPr>
          <p:cNvPr id="7" name="TextBox 6">
            <a:extLst>
              <a:ext uri="{FF2B5EF4-FFF2-40B4-BE49-F238E27FC236}">
                <a16:creationId xmlns:a16="http://schemas.microsoft.com/office/drawing/2014/main" id="{110ABED0-24FA-8BAD-11B2-C4CB07958968}"/>
              </a:ext>
            </a:extLst>
          </p:cNvPr>
          <p:cNvSpPr txBox="1"/>
          <p:nvPr/>
        </p:nvSpPr>
        <p:spPr>
          <a:xfrm>
            <a:off x="1109472" y="2306959"/>
            <a:ext cx="4986528" cy="1754326"/>
          </a:xfrm>
          <a:prstGeom prst="rect">
            <a:avLst/>
          </a:prstGeom>
          <a:noFill/>
        </p:spPr>
        <p:txBody>
          <a:bodyPr wrap="square" rtlCol="0">
            <a:spAutoFit/>
          </a:bodyPr>
          <a:lstStyle/>
          <a:p>
            <a:r>
              <a:rPr lang="en-TR" dirty="0"/>
              <a:t>A simple solution is sliding window over text, and aggragate our results end the end</a:t>
            </a:r>
          </a:p>
          <a:p>
            <a:endParaRPr lang="en-TR" dirty="0"/>
          </a:p>
          <a:p>
            <a:r>
              <a:rPr lang="en-TR" dirty="0"/>
              <a:t>Taking mean of every prediction would ignore sequential information outside our window, and wrongly assumes independence between contexts.</a:t>
            </a:r>
          </a:p>
        </p:txBody>
      </p:sp>
      <p:pic>
        <p:nvPicPr>
          <p:cNvPr id="8" name="Picture 7">
            <a:extLst>
              <a:ext uri="{FF2B5EF4-FFF2-40B4-BE49-F238E27FC236}">
                <a16:creationId xmlns:a16="http://schemas.microsoft.com/office/drawing/2014/main" id="{90473840-663B-639D-F03F-DDD339079B4C}"/>
              </a:ext>
            </a:extLst>
          </p:cNvPr>
          <p:cNvPicPr>
            <a:picLocks noChangeAspect="1"/>
          </p:cNvPicPr>
          <p:nvPr/>
        </p:nvPicPr>
        <p:blipFill>
          <a:blip r:embed="rId6"/>
          <a:stretch>
            <a:fillRect/>
          </a:stretch>
        </p:blipFill>
        <p:spPr>
          <a:xfrm>
            <a:off x="1495251" y="4684462"/>
            <a:ext cx="5114172" cy="1049061"/>
          </a:xfrm>
          <a:prstGeom prst="rect">
            <a:avLst/>
          </a:prstGeom>
        </p:spPr>
      </p:pic>
    </p:spTree>
    <p:extLst>
      <p:ext uri="{BB962C8B-B14F-4D97-AF65-F5344CB8AC3E}">
        <p14:creationId xmlns:p14="http://schemas.microsoft.com/office/powerpoint/2010/main" val="311945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9" name="Picture 8">
            <a:extLst>
              <a:ext uri="{FF2B5EF4-FFF2-40B4-BE49-F238E27FC236}">
                <a16:creationId xmlns:a16="http://schemas.microsoft.com/office/drawing/2014/main" id="{EC9DAD32-7A0C-1CE3-B2CE-B57B3CCB639E}"/>
              </a:ext>
            </a:extLst>
          </p:cNvPr>
          <p:cNvPicPr>
            <a:picLocks noChangeAspect="1"/>
          </p:cNvPicPr>
          <p:nvPr/>
        </p:nvPicPr>
        <p:blipFill>
          <a:blip r:embed="rId4"/>
          <a:stretch>
            <a:fillRect/>
          </a:stretch>
        </p:blipFill>
        <p:spPr>
          <a:xfrm>
            <a:off x="2209800" y="1648261"/>
            <a:ext cx="7772400" cy="3561477"/>
          </a:xfrm>
          <a:prstGeom prst="rect">
            <a:avLst/>
          </a:prstGeom>
        </p:spPr>
      </p:pic>
    </p:spTree>
    <p:extLst>
      <p:ext uri="{BB962C8B-B14F-4D97-AF65-F5344CB8AC3E}">
        <p14:creationId xmlns:p14="http://schemas.microsoft.com/office/powerpoint/2010/main" val="3169660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4" name="Picture 3">
            <a:extLst>
              <a:ext uri="{FF2B5EF4-FFF2-40B4-BE49-F238E27FC236}">
                <a16:creationId xmlns:a16="http://schemas.microsoft.com/office/drawing/2014/main" id="{A20B3F20-03C0-B1CF-17EA-02DD8E880CC4}"/>
              </a:ext>
            </a:extLst>
          </p:cNvPr>
          <p:cNvPicPr>
            <a:picLocks noChangeAspect="1"/>
          </p:cNvPicPr>
          <p:nvPr/>
        </p:nvPicPr>
        <p:blipFill>
          <a:blip r:embed="rId4"/>
          <a:stretch>
            <a:fillRect/>
          </a:stretch>
        </p:blipFill>
        <p:spPr>
          <a:xfrm>
            <a:off x="1429096" y="1359568"/>
            <a:ext cx="2978205" cy="4055845"/>
          </a:xfrm>
          <a:prstGeom prst="rect">
            <a:avLst/>
          </a:prstGeom>
        </p:spPr>
      </p:pic>
      <p:pic>
        <p:nvPicPr>
          <p:cNvPr id="7" name="Picture 6">
            <a:extLst>
              <a:ext uri="{FF2B5EF4-FFF2-40B4-BE49-F238E27FC236}">
                <a16:creationId xmlns:a16="http://schemas.microsoft.com/office/drawing/2014/main" id="{EAC59113-84C4-C372-9834-D2628F85F874}"/>
              </a:ext>
            </a:extLst>
          </p:cNvPr>
          <p:cNvPicPr>
            <a:picLocks noChangeAspect="1"/>
          </p:cNvPicPr>
          <p:nvPr/>
        </p:nvPicPr>
        <p:blipFill>
          <a:blip r:embed="rId5"/>
          <a:stretch>
            <a:fillRect/>
          </a:stretch>
        </p:blipFill>
        <p:spPr>
          <a:xfrm>
            <a:off x="1429096" y="1608827"/>
            <a:ext cx="4367460" cy="3806586"/>
          </a:xfrm>
          <a:prstGeom prst="rect">
            <a:avLst/>
          </a:prstGeom>
        </p:spPr>
      </p:pic>
      <p:sp>
        <p:nvSpPr>
          <p:cNvPr id="13" name="TextBox 12">
            <a:extLst>
              <a:ext uri="{FF2B5EF4-FFF2-40B4-BE49-F238E27FC236}">
                <a16:creationId xmlns:a16="http://schemas.microsoft.com/office/drawing/2014/main" id="{131FB115-6FD3-B779-2F03-2FF00B8E8C44}"/>
              </a:ext>
            </a:extLst>
          </p:cNvPr>
          <p:cNvSpPr txBox="1"/>
          <p:nvPr/>
        </p:nvSpPr>
        <p:spPr>
          <a:xfrm>
            <a:off x="5727303" y="807861"/>
            <a:ext cx="6100548" cy="1200329"/>
          </a:xfrm>
          <a:prstGeom prst="rect">
            <a:avLst/>
          </a:prstGeom>
          <a:noFill/>
        </p:spPr>
        <p:txBody>
          <a:bodyPr wrap="square">
            <a:spAutoFit/>
          </a:bodyPr>
          <a:lstStyle/>
          <a:p>
            <a:r>
              <a:rPr lang="en-TR" dirty="0"/>
              <a:t>When processing this first word, the RNN combines h0 and X1 information. The process is as follows:</a:t>
            </a:r>
          </a:p>
          <a:p>
            <a:endParaRPr lang="en-TR" dirty="0"/>
          </a:p>
          <a:p>
            <a:r>
              <a:rPr lang="en-TR" dirty="0"/>
              <a:t>h1=tanh(W⋅X1+U⋅h0+b)</a:t>
            </a:r>
          </a:p>
        </p:txBody>
      </p:sp>
      <p:sp>
        <p:nvSpPr>
          <p:cNvPr id="14" name="TextBox 13">
            <a:extLst>
              <a:ext uri="{FF2B5EF4-FFF2-40B4-BE49-F238E27FC236}">
                <a16:creationId xmlns:a16="http://schemas.microsoft.com/office/drawing/2014/main" id="{0F6D87B5-9964-6641-0D7B-845B8F46A5F4}"/>
              </a:ext>
            </a:extLst>
          </p:cNvPr>
          <p:cNvSpPr txBox="1"/>
          <p:nvPr/>
        </p:nvSpPr>
        <p:spPr>
          <a:xfrm>
            <a:off x="3998788" y="4053387"/>
            <a:ext cx="332142" cy="369332"/>
          </a:xfrm>
          <a:prstGeom prst="rect">
            <a:avLst/>
          </a:prstGeom>
          <a:noFill/>
        </p:spPr>
        <p:txBody>
          <a:bodyPr wrap="none" rtlCol="0">
            <a:spAutoFit/>
          </a:bodyPr>
          <a:lstStyle/>
          <a:p>
            <a:r>
              <a:rPr lang="en-TR" dirty="0"/>
              <a:t>U</a:t>
            </a:r>
          </a:p>
        </p:txBody>
      </p:sp>
      <p:sp>
        <p:nvSpPr>
          <p:cNvPr id="16" name="TextBox 15">
            <a:extLst>
              <a:ext uri="{FF2B5EF4-FFF2-40B4-BE49-F238E27FC236}">
                <a16:creationId xmlns:a16="http://schemas.microsoft.com/office/drawing/2014/main" id="{BB3CA94D-360E-B89F-7D51-218F33EC875A}"/>
              </a:ext>
            </a:extLst>
          </p:cNvPr>
          <p:cNvSpPr txBox="1"/>
          <p:nvPr/>
        </p:nvSpPr>
        <p:spPr>
          <a:xfrm>
            <a:off x="2190462" y="4135275"/>
            <a:ext cx="498143" cy="369332"/>
          </a:xfrm>
          <a:prstGeom prst="rect">
            <a:avLst/>
          </a:prstGeom>
          <a:noFill/>
        </p:spPr>
        <p:txBody>
          <a:bodyPr wrap="square">
            <a:spAutoFit/>
          </a:bodyPr>
          <a:lstStyle/>
          <a:p>
            <a:r>
              <a:rPr lang="en-TR" dirty="0"/>
              <a:t>W</a:t>
            </a:r>
          </a:p>
        </p:txBody>
      </p:sp>
      <p:sp>
        <p:nvSpPr>
          <p:cNvPr id="18" name="TextBox 17">
            <a:extLst>
              <a:ext uri="{FF2B5EF4-FFF2-40B4-BE49-F238E27FC236}">
                <a16:creationId xmlns:a16="http://schemas.microsoft.com/office/drawing/2014/main" id="{C0CC7D4B-7AB5-229F-72A0-FDEE47C2C234}"/>
              </a:ext>
            </a:extLst>
          </p:cNvPr>
          <p:cNvSpPr txBox="1"/>
          <p:nvPr/>
        </p:nvSpPr>
        <p:spPr>
          <a:xfrm>
            <a:off x="5796555" y="2234473"/>
            <a:ext cx="5993339" cy="1477328"/>
          </a:xfrm>
          <a:prstGeom prst="rect">
            <a:avLst/>
          </a:prstGeom>
          <a:noFill/>
        </p:spPr>
        <p:txBody>
          <a:bodyPr wrap="square">
            <a:spAutoFit/>
          </a:bodyPr>
          <a:lstStyle/>
          <a:p>
            <a:r>
              <a:rPr lang="en-TR" dirty="0"/>
              <a:t>W⋅X1 </a:t>
            </a:r>
            <a:r>
              <a:rPr lang="en-TR" dirty="0">
                <a:sym typeface="Wingdings" pitchFamily="2" charset="2"/>
              </a:rPr>
              <a:t></a:t>
            </a:r>
            <a:r>
              <a:rPr lang="en-TR" dirty="0"/>
              <a:t> We multiply the vector of the first word by the weight matrix W.</a:t>
            </a:r>
          </a:p>
          <a:p>
            <a:r>
              <a:rPr lang="en-TR" dirty="0"/>
              <a:t>U⋅h0 </a:t>
            </a:r>
            <a:r>
              <a:rPr lang="en-TR" dirty="0">
                <a:sym typeface="Wingdings" pitchFamily="2" charset="2"/>
              </a:rPr>
              <a:t></a:t>
            </a:r>
            <a:r>
              <a:rPr lang="en-TR" dirty="0"/>
              <a:t> The first hidden state (i.e. h0) is multiplied by another weight matrix U.</a:t>
            </a:r>
          </a:p>
          <a:p>
            <a:r>
              <a:rPr lang="en-US" dirty="0"/>
              <a:t>B</a:t>
            </a:r>
            <a:r>
              <a:rPr lang="en-TR" dirty="0"/>
              <a:t> </a:t>
            </a:r>
            <a:r>
              <a:rPr lang="en-TR" dirty="0">
                <a:sym typeface="Wingdings" pitchFamily="2" charset="2"/>
              </a:rPr>
              <a:t> </a:t>
            </a:r>
            <a:r>
              <a:rPr lang="en-TR" dirty="0"/>
              <a:t>The bias term is added.</a:t>
            </a:r>
          </a:p>
        </p:txBody>
      </p:sp>
      <p:sp>
        <p:nvSpPr>
          <p:cNvPr id="20" name="TextBox 19">
            <a:extLst>
              <a:ext uri="{FF2B5EF4-FFF2-40B4-BE49-F238E27FC236}">
                <a16:creationId xmlns:a16="http://schemas.microsoft.com/office/drawing/2014/main" id="{0CE2AFDB-4862-4D55-5A82-F2C25B81F22F}"/>
              </a:ext>
            </a:extLst>
          </p:cNvPr>
          <p:cNvSpPr txBox="1"/>
          <p:nvPr/>
        </p:nvSpPr>
        <p:spPr>
          <a:xfrm>
            <a:off x="5796555" y="4053387"/>
            <a:ext cx="6100548" cy="369332"/>
          </a:xfrm>
          <a:prstGeom prst="rect">
            <a:avLst/>
          </a:prstGeom>
          <a:noFill/>
        </p:spPr>
        <p:txBody>
          <a:bodyPr wrap="square">
            <a:spAutoFit/>
          </a:bodyPr>
          <a:lstStyle/>
          <a:p>
            <a:r>
              <a:rPr lang="en-US" b="0" i="0" u="none" strike="noStrike" dirty="0">
                <a:solidFill>
                  <a:srgbClr val="000000"/>
                </a:solidFill>
                <a:effectLst/>
              </a:rPr>
              <a:t>h2​=tanh(W⋅X2​+U⋅h1​+b)</a:t>
            </a:r>
            <a:endParaRPr lang="en-TR" dirty="0"/>
          </a:p>
        </p:txBody>
      </p:sp>
      <p:sp>
        <p:nvSpPr>
          <p:cNvPr id="22" name="TextBox 21">
            <a:extLst>
              <a:ext uri="{FF2B5EF4-FFF2-40B4-BE49-F238E27FC236}">
                <a16:creationId xmlns:a16="http://schemas.microsoft.com/office/drawing/2014/main" id="{E04E06AA-78B4-16B9-AFB3-96B4D9C78811}"/>
              </a:ext>
            </a:extLst>
          </p:cNvPr>
          <p:cNvSpPr txBox="1"/>
          <p:nvPr/>
        </p:nvSpPr>
        <p:spPr>
          <a:xfrm>
            <a:off x="5796555" y="4504607"/>
            <a:ext cx="6227123" cy="2308324"/>
          </a:xfrm>
          <a:prstGeom prst="rect">
            <a:avLst/>
          </a:prstGeom>
          <a:noFill/>
        </p:spPr>
        <p:txBody>
          <a:bodyPr wrap="square">
            <a:spAutoFit/>
          </a:bodyPr>
          <a:lstStyle/>
          <a:p>
            <a:r>
              <a:rPr lang="en-US" b="1" dirty="0"/>
              <a:t>W⋅X2</a:t>
            </a:r>
            <a:r>
              <a:rPr lang="en-US" dirty="0"/>
              <a:t>: Multiplies the vector representing the second word “Earth” by the matrix W.</a:t>
            </a:r>
            <a:br>
              <a:rPr lang="en-US" dirty="0"/>
            </a:br>
            <a:endParaRPr lang="en-US" dirty="0"/>
          </a:p>
          <a:p>
            <a:r>
              <a:rPr lang="en-US" b="1" dirty="0"/>
              <a:t>U⋅h1</a:t>
            </a:r>
            <a:r>
              <a:rPr lang="en-US" dirty="0"/>
              <a:t>: Multiplies the previous hidden state (i.e. h1).</a:t>
            </a:r>
          </a:p>
          <a:p>
            <a:r>
              <a:rPr lang="en-US" dirty="0"/>
              <a:t>Adding </a:t>
            </a:r>
            <a:r>
              <a:rPr lang="en-US" b="1" dirty="0"/>
              <a:t>b</a:t>
            </a:r>
            <a:r>
              <a:rPr lang="en-US" dirty="0"/>
              <a:t>.</a:t>
            </a:r>
            <a:br>
              <a:rPr lang="en-US" dirty="0"/>
            </a:br>
            <a:endParaRPr lang="en-US" dirty="0"/>
          </a:p>
          <a:p>
            <a:r>
              <a:rPr lang="en-US" dirty="0"/>
              <a:t>Th </a:t>
            </a:r>
            <a:r>
              <a:rPr lang="en-US" dirty="0" err="1"/>
              <a:t>e</a:t>
            </a:r>
            <a:r>
              <a:rPr lang="en-US" b="1" dirty="0" err="1"/>
              <a:t>tanh</a:t>
            </a:r>
            <a:r>
              <a:rPr lang="en-US" b="1" dirty="0"/>
              <a:t> function</a:t>
            </a:r>
            <a:r>
              <a:rPr lang="en-US" dirty="0"/>
              <a:t> processes the result and obtains a new hidden state, h2.</a:t>
            </a:r>
          </a:p>
        </p:txBody>
      </p:sp>
      <p:sp>
        <p:nvSpPr>
          <p:cNvPr id="23" name="Oval 22">
            <a:extLst>
              <a:ext uri="{FF2B5EF4-FFF2-40B4-BE49-F238E27FC236}">
                <a16:creationId xmlns:a16="http://schemas.microsoft.com/office/drawing/2014/main" id="{F36ADF7D-3954-8C7B-003F-8F18194CF42D}"/>
              </a:ext>
            </a:extLst>
          </p:cNvPr>
          <p:cNvSpPr/>
          <p:nvPr/>
        </p:nvSpPr>
        <p:spPr>
          <a:xfrm>
            <a:off x="11087035" y="415576"/>
            <a:ext cx="450376" cy="4616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TR" dirty="0"/>
              <a:t>1</a:t>
            </a:r>
          </a:p>
        </p:txBody>
      </p:sp>
      <p:sp>
        <p:nvSpPr>
          <p:cNvPr id="24" name="Oval 23">
            <a:extLst>
              <a:ext uri="{FF2B5EF4-FFF2-40B4-BE49-F238E27FC236}">
                <a16:creationId xmlns:a16="http://schemas.microsoft.com/office/drawing/2014/main" id="{17B20EC0-161A-C1BB-7A72-562418071C39}"/>
              </a:ext>
            </a:extLst>
          </p:cNvPr>
          <p:cNvSpPr/>
          <p:nvPr/>
        </p:nvSpPr>
        <p:spPr>
          <a:xfrm>
            <a:off x="11087035" y="3651762"/>
            <a:ext cx="450376" cy="4616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TR" dirty="0"/>
              <a:t>2</a:t>
            </a:r>
          </a:p>
        </p:txBody>
      </p:sp>
    </p:spTree>
    <p:extLst>
      <p:ext uri="{BB962C8B-B14F-4D97-AF65-F5344CB8AC3E}">
        <p14:creationId xmlns:p14="http://schemas.microsoft.com/office/powerpoint/2010/main" val="30094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47E9B2CD-F628-F80A-4605-45B768BEE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47750"/>
            <a:ext cx="12192000" cy="476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019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80DDC7B3-B780-F2D6-4747-1C608FECFAC8}"/>
              </a:ext>
            </a:extLst>
          </p:cNvPr>
          <p:cNvPicPr>
            <a:picLocks noChangeAspect="1"/>
          </p:cNvPicPr>
          <p:nvPr/>
        </p:nvPicPr>
        <p:blipFill>
          <a:blip r:embed="rId4"/>
          <a:stretch>
            <a:fillRect/>
          </a:stretch>
        </p:blipFill>
        <p:spPr>
          <a:xfrm>
            <a:off x="2144931" y="1534551"/>
            <a:ext cx="7902137" cy="3788898"/>
          </a:xfrm>
          <a:prstGeom prst="rect">
            <a:avLst/>
          </a:prstGeom>
        </p:spPr>
      </p:pic>
    </p:spTree>
    <p:extLst>
      <p:ext uri="{BB962C8B-B14F-4D97-AF65-F5344CB8AC3E}">
        <p14:creationId xmlns:p14="http://schemas.microsoft.com/office/powerpoint/2010/main" val="2655465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141649"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sp>
        <p:nvSpPr>
          <p:cNvPr id="3" name="TextBox 2">
            <a:extLst>
              <a:ext uri="{FF2B5EF4-FFF2-40B4-BE49-F238E27FC236}">
                <a16:creationId xmlns:a16="http://schemas.microsoft.com/office/drawing/2014/main" id="{25B0B640-D00B-1099-A39A-68FEB0A7701B}"/>
              </a:ext>
            </a:extLst>
          </p:cNvPr>
          <p:cNvSpPr txBox="1"/>
          <p:nvPr/>
        </p:nvSpPr>
        <p:spPr>
          <a:xfrm>
            <a:off x="2695767" y="3840884"/>
            <a:ext cx="1428661" cy="492443"/>
          </a:xfrm>
          <a:prstGeom prst="rect">
            <a:avLst/>
          </a:prstGeom>
          <a:noFill/>
        </p:spPr>
        <p:txBody>
          <a:bodyPr wrap="none" rtlCol="0">
            <a:spAutoFit/>
          </a:bodyPr>
          <a:lstStyle/>
          <a:p>
            <a:pPr algn="ctr"/>
            <a:r>
              <a:rPr lang="en-TR" sz="1300" dirty="0"/>
              <a:t>Generating image </a:t>
            </a:r>
          </a:p>
          <a:p>
            <a:pPr algn="ctr"/>
            <a:r>
              <a:rPr lang="en-TR" sz="1300" dirty="0"/>
              <a:t>caption</a:t>
            </a:r>
          </a:p>
        </p:txBody>
      </p:sp>
      <p:sp>
        <p:nvSpPr>
          <p:cNvPr id="4" name="TextBox 3">
            <a:extLst>
              <a:ext uri="{FF2B5EF4-FFF2-40B4-BE49-F238E27FC236}">
                <a16:creationId xmlns:a16="http://schemas.microsoft.com/office/drawing/2014/main" id="{B7263396-2E13-BD75-81B0-04B0417702B4}"/>
              </a:ext>
            </a:extLst>
          </p:cNvPr>
          <p:cNvSpPr txBox="1"/>
          <p:nvPr/>
        </p:nvSpPr>
        <p:spPr>
          <a:xfrm>
            <a:off x="4474342" y="3840884"/>
            <a:ext cx="1454437" cy="292388"/>
          </a:xfrm>
          <a:prstGeom prst="rect">
            <a:avLst/>
          </a:prstGeom>
          <a:noFill/>
        </p:spPr>
        <p:txBody>
          <a:bodyPr wrap="none" rtlCol="0">
            <a:spAutoFit/>
          </a:bodyPr>
          <a:lstStyle/>
          <a:p>
            <a:pPr algn="ctr"/>
            <a:r>
              <a:rPr lang="en-US" sz="1300" dirty="0"/>
              <a:t>Sentiment analysis</a:t>
            </a:r>
            <a:endParaRPr lang="en-TR" sz="1300" dirty="0"/>
          </a:p>
        </p:txBody>
      </p:sp>
      <p:sp>
        <p:nvSpPr>
          <p:cNvPr id="7" name="TextBox 6">
            <a:extLst>
              <a:ext uri="{FF2B5EF4-FFF2-40B4-BE49-F238E27FC236}">
                <a16:creationId xmlns:a16="http://schemas.microsoft.com/office/drawing/2014/main" id="{26E86ADF-D6F6-D101-5671-C0DC5A75CF2C}"/>
              </a:ext>
            </a:extLst>
          </p:cNvPr>
          <p:cNvSpPr txBox="1"/>
          <p:nvPr/>
        </p:nvSpPr>
        <p:spPr>
          <a:xfrm>
            <a:off x="6814303" y="3840884"/>
            <a:ext cx="1310360" cy="292388"/>
          </a:xfrm>
          <a:prstGeom prst="rect">
            <a:avLst/>
          </a:prstGeom>
          <a:noFill/>
        </p:spPr>
        <p:txBody>
          <a:bodyPr wrap="none" rtlCol="0">
            <a:spAutoFit/>
          </a:bodyPr>
          <a:lstStyle/>
          <a:p>
            <a:pPr algn="ctr"/>
            <a:r>
              <a:rPr lang="en-TR" sz="1300" dirty="0"/>
              <a:t>Translation tasks</a:t>
            </a:r>
          </a:p>
        </p:txBody>
      </p:sp>
      <p:pic>
        <p:nvPicPr>
          <p:cNvPr id="6" name="Picture 5">
            <a:extLst>
              <a:ext uri="{FF2B5EF4-FFF2-40B4-BE49-F238E27FC236}">
                <a16:creationId xmlns:a16="http://schemas.microsoft.com/office/drawing/2014/main" id="{FF4844B0-C45F-E81D-D9D3-44D2B109439D}"/>
              </a:ext>
            </a:extLst>
          </p:cNvPr>
          <p:cNvPicPr>
            <a:picLocks noChangeAspect="1"/>
          </p:cNvPicPr>
          <p:nvPr/>
        </p:nvPicPr>
        <p:blipFill>
          <a:blip r:embed="rId4"/>
          <a:stretch>
            <a:fillRect/>
          </a:stretch>
        </p:blipFill>
        <p:spPr>
          <a:xfrm>
            <a:off x="2019300" y="604067"/>
            <a:ext cx="8153400" cy="5649866"/>
          </a:xfrm>
          <a:prstGeom prst="rect">
            <a:avLst/>
          </a:prstGeom>
        </p:spPr>
      </p:pic>
      <p:sp>
        <p:nvSpPr>
          <p:cNvPr id="8" name="Rectangle 7">
            <a:extLst>
              <a:ext uri="{FF2B5EF4-FFF2-40B4-BE49-F238E27FC236}">
                <a16:creationId xmlns:a16="http://schemas.microsoft.com/office/drawing/2014/main" id="{A6052F70-9C0A-5723-AD92-EC4F96A69F1C}"/>
              </a:ext>
            </a:extLst>
          </p:cNvPr>
          <p:cNvSpPr/>
          <p:nvPr/>
        </p:nvSpPr>
        <p:spPr>
          <a:xfrm>
            <a:off x="1682496" y="604067"/>
            <a:ext cx="5352288" cy="44655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217853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A1F85DED-EAE3-371B-0A2B-41D8093529BB}"/>
              </a:ext>
            </a:extLst>
          </p:cNvPr>
          <p:cNvPicPr>
            <a:picLocks noChangeAspect="1"/>
          </p:cNvPicPr>
          <p:nvPr/>
        </p:nvPicPr>
        <p:blipFill>
          <a:blip r:embed="rId4"/>
          <a:stretch>
            <a:fillRect/>
          </a:stretch>
        </p:blipFill>
        <p:spPr>
          <a:xfrm>
            <a:off x="1897380" y="871445"/>
            <a:ext cx="8397240" cy="5115109"/>
          </a:xfrm>
          <a:prstGeom prst="rect">
            <a:avLst/>
          </a:prstGeom>
        </p:spPr>
      </p:pic>
    </p:spTree>
    <p:extLst>
      <p:ext uri="{BB962C8B-B14F-4D97-AF65-F5344CB8AC3E}">
        <p14:creationId xmlns:p14="http://schemas.microsoft.com/office/powerpoint/2010/main" val="840970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A93E041D-9633-EB7F-FB7F-1B2F25EC62CD}"/>
              </a:ext>
            </a:extLst>
          </p:cNvPr>
          <p:cNvPicPr>
            <a:picLocks noChangeAspect="1"/>
          </p:cNvPicPr>
          <p:nvPr/>
        </p:nvPicPr>
        <p:blipFill>
          <a:blip r:embed="rId4"/>
          <a:stretch>
            <a:fillRect/>
          </a:stretch>
        </p:blipFill>
        <p:spPr>
          <a:xfrm>
            <a:off x="1305898" y="1078897"/>
            <a:ext cx="9580204" cy="4700206"/>
          </a:xfrm>
          <a:prstGeom prst="rect">
            <a:avLst/>
          </a:prstGeom>
        </p:spPr>
      </p:pic>
    </p:spTree>
    <p:extLst>
      <p:ext uri="{BB962C8B-B14F-4D97-AF65-F5344CB8AC3E}">
        <p14:creationId xmlns:p14="http://schemas.microsoft.com/office/powerpoint/2010/main" val="1365046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A09CF259-FF74-7444-8E3E-BDD7498A7341}"/>
              </a:ext>
            </a:extLst>
          </p:cNvPr>
          <p:cNvPicPr>
            <a:picLocks noChangeAspect="1"/>
          </p:cNvPicPr>
          <p:nvPr/>
        </p:nvPicPr>
        <p:blipFill>
          <a:blip r:embed="rId4"/>
          <a:stretch>
            <a:fillRect/>
          </a:stretch>
        </p:blipFill>
        <p:spPr>
          <a:xfrm>
            <a:off x="1515655" y="1181807"/>
            <a:ext cx="9160690" cy="4494386"/>
          </a:xfrm>
          <a:prstGeom prst="rect">
            <a:avLst/>
          </a:prstGeom>
        </p:spPr>
      </p:pic>
    </p:spTree>
    <p:extLst>
      <p:ext uri="{BB962C8B-B14F-4D97-AF65-F5344CB8AC3E}">
        <p14:creationId xmlns:p14="http://schemas.microsoft.com/office/powerpoint/2010/main" val="2784070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C8A495E5-EBC0-3393-03C9-DFC93855BFF9}"/>
              </a:ext>
            </a:extLst>
          </p:cNvPr>
          <p:cNvPicPr>
            <a:picLocks noChangeAspect="1"/>
          </p:cNvPicPr>
          <p:nvPr/>
        </p:nvPicPr>
        <p:blipFill>
          <a:blip r:embed="rId4"/>
          <a:stretch>
            <a:fillRect/>
          </a:stretch>
        </p:blipFill>
        <p:spPr>
          <a:xfrm>
            <a:off x="1490804" y="1169615"/>
            <a:ext cx="9210391" cy="4518770"/>
          </a:xfrm>
          <a:prstGeom prst="rect">
            <a:avLst/>
          </a:prstGeom>
        </p:spPr>
      </p:pic>
    </p:spTree>
    <p:extLst>
      <p:ext uri="{BB962C8B-B14F-4D97-AF65-F5344CB8AC3E}">
        <p14:creationId xmlns:p14="http://schemas.microsoft.com/office/powerpoint/2010/main" val="1882555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17E454D2-A334-A613-DC5F-6D40CD942B17}"/>
              </a:ext>
            </a:extLst>
          </p:cNvPr>
          <p:cNvPicPr>
            <a:picLocks noChangeAspect="1"/>
          </p:cNvPicPr>
          <p:nvPr/>
        </p:nvPicPr>
        <p:blipFill>
          <a:blip r:embed="rId4"/>
          <a:stretch>
            <a:fillRect/>
          </a:stretch>
        </p:blipFill>
        <p:spPr>
          <a:xfrm>
            <a:off x="1564289" y="1652397"/>
            <a:ext cx="7722301" cy="3553206"/>
          </a:xfrm>
          <a:prstGeom prst="rect">
            <a:avLst/>
          </a:prstGeom>
        </p:spPr>
      </p:pic>
    </p:spTree>
    <p:extLst>
      <p:ext uri="{BB962C8B-B14F-4D97-AF65-F5344CB8AC3E}">
        <p14:creationId xmlns:p14="http://schemas.microsoft.com/office/powerpoint/2010/main" val="395450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523C5426-F308-C004-5CA4-A28F8F76D61C}"/>
              </a:ext>
            </a:extLst>
          </p:cNvPr>
          <p:cNvPicPr>
            <a:picLocks noChangeAspect="1"/>
          </p:cNvPicPr>
          <p:nvPr/>
        </p:nvPicPr>
        <p:blipFill>
          <a:blip r:embed="rId4"/>
          <a:stretch>
            <a:fillRect/>
          </a:stretch>
        </p:blipFill>
        <p:spPr>
          <a:xfrm>
            <a:off x="2870200" y="1631950"/>
            <a:ext cx="6451600" cy="3594100"/>
          </a:xfrm>
          <a:prstGeom prst="rect">
            <a:avLst/>
          </a:prstGeom>
        </p:spPr>
      </p:pic>
      <p:pic>
        <p:nvPicPr>
          <p:cNvPr id="4" name="Picture 3">
            <a:extLst>
              <a:ext uri="{FF2B5EF4-FFF2-40B4-BE49-F238E27FC236}">
                <a16:creationId xmlns:a16="http://schemas.microsoft.com/office/drawing/2014/main" id="{92FFD0E6-E1EF-44F8-670D-335EAD003505}"/>
              </a:ext>
            </a:extLst>
          </p:cNvPr>
          <p:cNvPicPr>
            <a:picLocks noChangeAspect="1"/>
          </p:cNvPicPr>
          <p:nvPr/>
        </p:nvPicPr>
        <p:blipFill>
          <a:blip r:embed="rId5"/>
          <a:stretch>
            <a:fillRect/>
          </a:stretch>
        </p:blipFill>
        <p:spPr>
          <a:xfrm>
            <a:off x="2870200" y="1631950"/>
            <a:ext cx="6451600" cy="3594100"/>
          </a:xfrm>
          <a:prstGeom prst="rect">
            <a:avLst/>
          </a:prstGeom>
        </p:spPr>
      </p:pic>
      <p:pic>
        <p:nvPicPr>
          <p:cNvPr id="6" name="Picture 5">
            <a:extLst>
              <a:ext uri="{FF2B5EF4-FFF2-40B4-BE49-F238E27FC236}">
                <a16:creationId xmlns:a16="http://schemas.microsoft.com/office/drawing/2014/main" id="{E0F1B789-9E2C-C2A6-B85B-B51253DDF78B}"/>
              </a:ext>
            </a:extLst>
          </p:cNvPr>
          <p:cNvPicPr>
            <a:picLocks noChangeAspect="1"/>
          </p:cNvPicPr>
          <p:nvPr/>
        </p:nvPicPr>
        <p:blipFill>
          <a:blip r:embed="rId6"/>
          <a:stretch>
            <a:fillRect/>
          </a:stretch>
        </p:blipFill>
        <p:spPr>
          <a:xfrm>
            <a:off x="2760386" y="1631950"/>
            <a:ext cx="6451600" cy="3594100"/>
          </a:xfrm>
          <a:prstGeom prst="rect">
            <a:avLst/>
          </a:prstGeom>
        </p:spPr>
      </p:pic>
    </p:spTree>
    <p:extLst>
      <p:ext uri="{BB962C8B-B14F-4D97-AF65-F5344CB8AC3E}">
        <p14:creationId xmlns:p14="http://schemas.microsoft.com/office/powerpoint/2010/main" val="368965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92A3638D-949A-4E4C-14EE-B1747F4906F8}"/>
              </a:ext>
            </a:extLst>
          </p:cNvPr>
          <p:cNvPicPr>
            <a:picLocks noChangeAspect="1"/>
          </p:cNvPicPr>
          <p:nvPr/>
        </p:nvPicPr>
        <p:blipFill>
          <a:blip r:embed="rId4"/>
          <a:stretch>
            <a:fillRect/>
          </a:stretch>
        </p:blipFill>
        <p:spPr>
          <a:xfrm>
            <a:off x="2832100" y="1606550"/>
            <a:ext cx="6527800" cy="3644900"/>
          </a:xfrm>
          <a:prstGeom prst="rect">
            <a:avLst/>
          </a:prstGeom>
        </p:spPr>
      </p:pic>
    </p:spTree>
    <p:extLst>
      <p:ext uri="{BB962C8B-B14F-4D97-AF65-F5344CB8AC3E}">
        <p14:creationId xmlns:p14="http://schemas.microsoft.com/office/powerpoint/2010/main" val="2461391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E6B9CEE3-865A-3AC1-93CD-808BAB9E5937}"/>
              </a:ext>
            </a:extLst>
          </p:cNvPr>
          <p:cNvPicPr>
            <a:picLocks noChangeAspect="1"/>
          </p:cNvPicPr>
          <p:nvPr/>
        </p:nvPicPr>
        <p:blipFill>
          <a:blip r:embed="rId4"/>
          <a:stretch>
            <a:fillRect/>
          </a:stretch>
        </p:blipFill>
        <p:spPr>
          <a:xfrm>
            <a:off x="2832100" y="1606550"/>
            <a:ext cx="6527800" cy="3644900"/>
          </a:xfrm>
          <a:prstGeom prst="rect">
            <a:avLst/>
          </a:prstGeom>
        </p:spPr>
      </p:pic>
      <p:sp>
        <p:nvSpPr>
          <p:cNvPr id="4" name="TextBox 3">
            <a:extLst>
              <a:ext uri="{FF2B5EF4-FFF2-40B4-BE49-F238E27FC236}">
                <a16:creationId xmlns:a16="http://schemas.microsoft.com/office/drawing/2014/main" id="{48A343F5-8E5E-1A79-E5F3-2B28B78C6E64}"/>
              </a:ext>
            </a:extLst>
          </p:cNvPr>
          <p:cNvSpPr txBox="1"/>
          <p:nvPr/>
        </p:nvSpPr>
        <p:spPr>
          <a:xfrm>
            <a:off x="2292439" y="1159099"/>
            <a:ext cx="1735603" cy="369332"/>
          </a:xfrm>
          <a:prstGeom prst="rect">
            <a:avLst/>
          </a:prstGeom>
          <a:noFill/>
        </p:spPr>
        <p:txBody>
          <a:bodyPr wrap="none" rtlCol="0">
            <a:spAutoFit/>
          </a:bodyPr>
          <a:lstStyle/>
          <a:p>
            <a:r>
              <a:rPr lang="en-TR" b="1" dirty="0"/>
              <a:t>Generating text:</a:t>
            </a:r>
          </a:p>
        </p:txBody>
      </p:sp>
    </p:spTree>
    <p:extLst>
      <p:ext uri="{BB962C8B-B14F-4D97-AF65-F5344CB8AC3E}">
        <p14:creationId xmlns:p14="http://schemas.microsoft.com/office/powerpoint/2010/main" val="4085273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 </a:t>
            </a:r>
            <a:r>
              <a:rPr lang="tr-TR" sz="2400" b="1" dirty="0" err="1">
                <a:solidFill>
                  <a:srgbClr val="8316B5"/>
                </a:solidFill>
                <a:ea typeface="Arial" charset="0"/>
                <a:cs typeface="Arial"/>
              </a:rPr>
              <a:t>Recap</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11" name="Picture 10">
            <a:extLst>
              <a:ext uri="{FF2B5EF4-FFF2-40B4-BE49-F238E27FC236}">
                <a16:creationId xmlns:a16="http://schemas.microsoft.com/office/drawing/2014/main" id="{517D83E4-B9C0-79CC-0CB2-895810BEFAAD}"/>
              </a:ext>
            </a:extLst>
          </p:cNvPr>
          <p:cNvPicPr>
            <a:picLocks noChangeAspect="1"/>
          </p:cNvPicPr>
          <p:nvPr/>
        </p:nvPicPr>
        <p:blipFill>
          <a:blip r:embed="rId4"/>
          <a:stretch>
            <a:fillRect/>
          </a:stretch>
        </p:blipFill>
        <p:spPr>
          <a:xfrm>
            <a:off x="1764158" y="1303727"/>
            <a:ext cx="8663683" cy="4250546"/>
          </a:xfrm>
          <a:prstGeom prst="rect">
            <a:avLst/>
          </a:prstGeom>
        </p:spPr>
      </p:pic>
    </p:spTree>
    <p:extLst>
      <p:ext uri="{BB962C8B-B14F-4D97-AF65-F5344CB8AC3E}">
        <p14:creationId xmlns:p14="http://schemas.microsoft.com/office/powerpoint/2010/main" val="310667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DC4A6ED7-36F6-9DF7-20E6-1E2ED8BF93A0}"/>
              </a:ext>
            </a:extLst>
          </p:cNvPr>
          <p:cNvPicPr>
            <a:picLocks noChangeAspect="1"/>
          </p:cNvPicPr>
          <p:nvPr/>
        </p:nvPicPr>
        <p:blipFill>
          <a:blip r:embed="rId4"/>
          <a:stretch>
            <a:fillRect/>
          </a:stretch>
        </p:blipFill>
        <p:spPr>
          <a:xfrm>
            <a:off x="1798186" y="1374641"/>
            <a:ext cx="8620011" cy="4133102"/>
          </a:xfrm>
          <a:prstGeom prst="rect">
            <a:avLst/>
          </a:prstGeom>
        </p:spPr>
      </p:pic>
    </p:spTree>
    <p:extLst>
      <p:ext uri="{BB962C8B-B14F-4D97-AF65-F5344CB8AC3E}">
        <p14:creationId xmlns:p14="http://schemas.microsoft.com/office/powerpoint/2010/main" val="1895956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1EC0161F-A11D-1E68-018D-9FE4D5F9B360}"/>
              </a:ext>
            </a:extLst>
          </p:cNvPr>
          <p:cNvPicPr>
            <a:picLocks noChangeAspect="1"/>
          </p:cNvPicPr>
          <p:nvPr/>
        </p:nvPicPr>
        <p:blipFill>
          <a:blip r:embed="rId4"/>
          <a:stretch>
            <a:fillRect/>
          </a:stretch>
        </p:blipFill>
        <p:spPr>
          <a:xfrm>
            <a:off x="1708404" y="1348870"/>
            <a:ext cx="8775192" cy="4160259"/>
          </a:xfrm>
          <a:prstGeom prst="rect">
            <a:avLst/>
          </a:prstGeom>
        </p:spPr>
      </p:pic>
    </p:spTree>
    <p:extLst>
      <p:ext uri="{BB962C8B-B14F-4D97-AF65-F5344CB8AC3E}">
        <p14:creationId xmlns:p14="http://schemas.microsoft.com/office/powerpoint/2010/main" val="1311165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1026" name="Picture 2" descr="machine learning - Many to one and many to many LSTM examples in Keras -  Stack Overflow">
            <a:extLst>
              <a:ext uri="{FF2B5EF4-FFF2-40B4-BE49-F238E27FC236}">
                <a16:creationId xmlns:a16="http://schemas.microsoft.com/office/drawing/2014/main" id="{AB2A4AAA-9B52-F73F-7CA1-E719E44035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9099"/>
          <a:stretch/>
        </p:blipFill>
        <p:spPr bwMode="auto">
          <a:xfrm>
            <a:off x="1454728" y="1048010"/>
            <a:ext cx="7218218" cy="27928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B0B640-D00B-1099-A39A-68FEB0A7701B}"/>
              </a:ext>
            </a:extLst>
          </p:cNvPr>
          <p:cNvSpPr txBox="1"/>
          <p:nvPr/>
        </p:nvSpPr>
        <p:spPr>
          <a:xfrm>
            <a:off x="2695767" y="3840884"/>
            <a:ext cx="1428661" cy="492443"/>
          </a:xfrm>
          <a:prstGeom prst="rect">
            <a:avLst/>
          </a:prstGeom>
          <a:noFill/>
        </p:spPr>
        <p:txBody>
          <a:bodyPr wrap="none" rtlCol="0">
            <a:spAutoFit/>
          </a:bodyPr>
          <a:lstStyle/>
          <a:p>
            <a:pPr algn="ctr"/>
            <a:r>
              <a:rPr lang="en-TR" sz="1300" dirty="0"/>
              <a:t>Generating image </a:t>
            </a:r>
          </a:p>
          <a:p>
            <a:pPr algn="ctr"/>
            <a:r>
              <a:rPr lang="en-TR" sz="1300" dirty="0"/>
              <a:t>caption</a:t>
            </a:r>
          </a:p>
        </p:txBody>
      </p:sp>
      <p:sp>
        <p:nvSpPr>
          <p:cNvPr id="4" name="TextBox 3">
            <a:extLst>
              <a:ext uri="{FF2B5EF4-FFF2-40B4-BE49-F238E27FC236}">
                <a16:creationId xmlns:a16="http://schemas.microsoft.com/office/drawing/2014/main" id="{B7263396-2E13-BD75-81B0-04B0417702B4}"/>
              </a:ext>
            </a:extLst>
          </p:cNvPr>
          <p:cNvSpPr txBox="1"/>
          <p:nvPr/>
        </p:nvSpPr>
        <p:spPr>
          <a:xfrm>
            <a:off x="4474342" y="3840884"/>
            <a:ext cx="1454437" cy="292388"/>
          </a:xfrm>
          <a:prstGeom prst="rect">
            <a:avLst/>
          </a:prstGeom>
          <a:noFill/>
        </p:spPr>
        <p:txBody>
          <a:bodyPr wrap="none" rtlCol="0">
            <a:spAutoFit/>
          </a:bodyPr>
          <a:lstStyle/>
          <a:p>
            <a:pPr algn="ctr"/>
            <a:r>
              <a:rPr lang="en-US" sz="1300" dirty="0"/>
              <a:t>Sentiment analysis</a:t>
            </a:r>
            <a:endParaRPr lang="en-TR" sz="1300" dirty="0"/>
          </a:p>
        </p:txBody>
      </p:sp>
      <p:sp>
        <p:nvSpPr>
          <p:cNvPr id="7" name="TextBox 6">
            <a:extLst>
              <a:ext uri="{FF2B5EF4-FFF2-40B4-BE49-F238E27FC236}">
                <a16:creationId xmlns:a16="http://schemas.microsoft.com/office/drawing/2014/main" id="{26E86ADF-D6F6-D101-5671-C0DC5A75CF2C}"/>
              </a:ext>
            </a:extLst>
          </p:cNvPr>
          <p:cNvSpPr txBox="1"/>
          <p:nvPr/>
        </p:nvSpPr>
        <p:spPr>
          <a:xfrm>
            <a:off x="6814303" y="3840884"/>
            <a:ext cx="1310360" cy="292388"/>
          </a:xfrm>
          <a:prstGeom prst="rect">
            <a:avLst/>
          </a:prstGeom>
          <a:noFill/>
        </p:spPr>
        <p:txBody>
          <a:bodyPr wrap="none" rtlCol="0">
            <a:spAutoFit/>
          </a:bodyPr>
          <a:lstStyle/>
          <a:p>
            <a:pPr algn="ctr"/>
            <a:r>
              <a:rPr lang="en-TR" sz="1300" dirty="0"/>
              <a:t>Translation tasks</a:t>
            </a:r>
          </a:p>
        </p:txBody>
      </p:sp>
    </p:spTree>
    <p:extLst>
      <p:ext uri="{BB962C8B-B14F-4D97-AF65-F5344CB8AC3E}">
        <p14:creationId xmlns:p14="http://schemas.microsoft.com/office/powerpoint/2010/main" val="4147136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pic>
        <p:nvPicPr>
          <p:cNvPr id="5122" name="Picture 2">
            <a:extLst>
              <a:ext uri="{FF2B5EF4-FFF2-40B4-BE49-F238E27FC236}">
                <a16:creationId xmlns:a16="http://schemas.microsoft.com/office/drawing/2014/main" id="{1647C11C-15A5-11CD-71A2-9B6C68C64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67" y="1562207"/>
            <a:ext cx="4832786" cy="25323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2F0E25D-9520-C53E-E426-C3D61EA5C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180" y="1952097"/>
            <a:ext cx="1752600"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4FE4B1-B5B8-02E5-370C-29362ED6C7D4}"/>
              </a:ext>
            </a:extLst>
          </p:cNvPr>
          <p:cNvSpPr txBox="1"/>
          <p:nvPr/>
        </p:nvSpPr>
        <p:spPr>
          <a:xfrm>
            <a:off x="7536180" y="1313832"/>
            <a:ext cx="3951732" cy="369332"/>
          </a:xfrm>
          <a:prstGeom prst="rect">
            <a:avLst/>
          </a:prstGeom>
          <a:noFill/>
        </p:spPr>
        <p:txBody>
          <a:bodyPr wrap="square">
            <a:spAutoFit/>
          </a:bodyPr>
          <a:lstStyle/>
          <a:p>
            <a:pPr algn="l"/>
            <a:r>
              <a:rPr lang="en-US" b="1" i="0" dirty="0">
                <a:solidFill>
                  <a:srgbClr val="292929"/>
                </a:solidFill>
                <a:effectLst/>
                <a:latin typeface="sohne"/>
              </a:rPr>
              <a:t>Vanishing Gradient</a:t>
            </a:r>
          </a:p>
        </p:txBody>
      </p:sp>
      <p:sp>
        <p:nvSpPr>
          <p:cNvPr id="7" name="TextBox 6">
            <a:extLst>
              <a:ext uri="{FF2B5EF4-FFF2-40B4-BE49-F238E27FC236}">
                <a16:creationId xmlns:a16="http://schemas.microsoft.com/office/drawing/2014/main" id="{F78D4D82-BA66-F679-D26F-AC73B29864AA}"/>
              </a:ext>
            </a:extLst>
          </p:cNvPr>
          <p:cNvSpPr txBox="1"/>
          <p:nvPr/>
        </p:nvSpPr>
        <p:spPr>
          <a:xfrm>
            <a:off x="7356019" y="3873231"/>
            <a:ext cx="2352259" cy="276999"/>
          </a:xfrm>
          <a:prstGeom prst="rect">
            <a:avLst/>
          </a:prstGeom>
          <a:noFill/>
        </p:spPr>
        <p:txBody>
          <a:bodyPr wrap="square">
            <a:spAutoFit/>
          </a:bodyPr>
          <a:lstStyle/>
          <a:p>
            <a:r>
              <a:rPr lang="en-US" sz="1200" b="0" i="0" dirty="0">
                <a:solidFill>
                  <a:srgbClr val="757575"/>
                </a:solidFill>
                <a:effectLst/>
                <a:latin typeface="sohne"/>
              </a:rPr>
              <a:t>Final hidden state of the RNN</a:t>
            </a:r>
            <a:endParaRPr lang="en-TR" sz="1200" dirty="0"/>
          </a:p>
        </p:txBody>
      </p:sp>
      <p:sp>
        <p:nvSpPr>
          <p:cNvPr id="3" name="TextBox 2">
            <a:extLst>
              <a:ext uri="{FF2B5EF4-FFF2-40B4-BE49-F238E27FC236}">
                <a16:creationId xmlns:a16="http://schemas.microsoft.com/office/drawing/2014/main" id="{B1CFC3F6-16EE-0B97-DC79-EF490AA208BC}"/>
              </a:ext>
            </a:extLst>
          </p:cNvPr>
          <p:cNvSpPr txBox="1"/>
          <p:nvPr/>
        </p:nvSpPr>
        <p:spPr>
          <a:xfrm>
            <a:off x="442352" y="5164466"/>
            <a:ext cx="6524350" cy="1323439"/>
          </a:xfrm>
          <a:prstGeom prst="rect">
            <a:avLst/>
          </a:prstGeom>
          <a:noFill/>
        </p:spPr>
        <p:txBody>
          <a:bodyPr wrap="none" rtlCol="0">
            <a:spAutoFit/>
          </a:bodyPr>
          <a:lstStyle/>
          <a:p>
            <a:r>
              <a:rPr lang="en-TR" sz="1600" dirty="0">
                <a:solidFill>
                  <a:srgbClr val="00B050"/>
                </a:solidFill>
              </a:rPr>
              <a:t>RNN Advantages</a:t>
            </a:r>
          </a:p>
          <a:p>
            <a:pPr marL="285750" indent="-285750">
              <a:buFont typeface="Arial" panose="020B0604020202020204" pitchFamily="34" charset="0"/>
              <a:buChar char="•"/>
            </a:pPr>
            <a:r>
              <a:rPr lang="en-TR" sz="1600" dirty="0"/>
              <a:t>Can process any length input</a:t>
            </a:r>
          </a:p>
          <a:p>
            <a:pPr marL="285750" indent="-285750">
              <a:buFont typeface="Arial" panose="020B0604020202020204" pitchFamily="34" charset="0"/>
              <a:buChar char="•"/>
            </a:pPr>
            <a:r>
              <a:rPr lang="en-TR" sz="1600" dirty="0"/>
              <a:t>Computation for step </a:t>
            </a:r>
            <a:r>
              <a:rPr lang="en-TR" sz="1600" i="1" dirty="0"/>
              <a:t>t </a:t>
            </a:r>
            <a:r>
              <a:rPr lang="en-TR" sz="1600" dirty="0"/>
              <a:t>(in theory) use information from many steps back</a:t>
            </a:r>
          </a:p>
          <a:p>
            <a:pPr marL="285750" indent="-285750">
              <a:buFont typeface="Arial" panose="020B0604020202020204" pitchFamily="34" charset="0"/>
              <a:buChar char="•"/>
            </a:pPr>
            <a:r>
              <a:rPr lang="en-TR" sz="1600" dirty="0"/>
              <a:t>Model size doesn’t increase for longer input</a:t>
            </a:r>
          </a:p>
          <a:p>
            <a:pPr marL="285750" indent="-285750">
              <a:buFont typeface="Arial" panose="020B0604020202020204" pitchFamily="34" charset="0"/>
              <a:buChar char="•"/>
            </a:pPr>
            <a:r>
              <a:rPr lang="en-TR" sz="1600" dirty="0"/>
              <a:t>Same weights applied on every timestamp</a:t>
            </a:r>
          </a:p>
        </p:txBody>
      </p:sp>
      <p:sp>
        <p:nvSpPr>
          <p:cNvPr id="6" name="TextBox 5">
            <a:extLst>
              <a:ext uri="{FF2B5EF4-FFF2-40B4-BE49-F238E27FC236}">
                <a16:creationId xmlns:a16="http://schemas.microsoft.com/office/drawing/2014/main" id="{71F7FEEF-50D1-B2A0-A570-9B87C8A7941F}"/>
              </a:ext>
            </a:extLst>
          </p:cNvPr>
          <p:cNvSpPr txBox="1"/>
          <p:nvPr/>
        </p:nvSpPr>
        <p:spPr>
          <a:xfrm>
            <a:off x="7269834" y="5164466"/>
            <a:ext cx="4218078" cy="1077218"/>
          </a:xfrm>
          <a:prstGeom prst="rect">
            <a:avLst/>
          </a:prstGeom>
          <a:noFill/>
        </p:spPr>
        <p:txBody>
          <a:bodyPr wrap="none" rtlCol="0">
            <a:spAutoFit/>
          </a:bodyPr>
          <a:lstStyle/>
          <a:p>
            <a:r>
              <a:rPr lang="en-TR" sz="1600" dirty="0">
                <a:solidFill>
                  <a:srgbClr val="FF0000"/>
                </a:solidFill>
              </a:rPr>
              <a:t>Some Problems with RNN:</a:t>
            </a:r>
          </a:p>
          <a:p>
            <a:pPr marL="285750" indent="-285750">
              <a:buFont typeface="Arial" panose="020B0604020202020204" pitchFamily="34" charset="0"/>
              <a:buChar char="•"/>
            </a:pPr>
            <a:r>
              <a:rPr lang="en-TR" sz="1600" dirty="0"/>
              <a:t>Difficult to train (Vanishing Gradients)</a:t>
            </a:r>
          </a:p>
          <a:p>
            <a:pPr marL="285750" indent="-285750">
              <a:buFont typeface="Arial" panose="020B0604020202020204" pitchFamily="34" charset="0"/>
              <a:buChar char="•"/>
            </a:pPr>
            <a:r>
              <a:rPr lang="en-TR" sz="1600" dirty="0"/>
              <a:t>Recency</a:t>
            </a:r>
          </a:p>
          <a:p>
            <a:pPr marL="285750" indent="-285750">
              <a:buFont typeface="Arial" panose="020B0604020202020204" pitchFamily="34" charset="0"/>
              <a:buChar char="•"/>
            </a:pPr>
            <a:r>
              <a:rPr lang="en-TR" sz="1600" dirty="0"/>
              <a:t>Hard to make them parallel, time consuming </a:t>
            </a:r>
          </a:p>
        </p:txBody>
      </p:sp>
    </p:spTree>
    <p:extLst>
      <p:ext uri="{BB962C8B-B14F-4D97-AF65-F5344CB8AC3E}">
        <p14:creationId xmlns:p14="http://schemas.microsoft.com/office/powerpoint/2010/main" val="116484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Bi-direction</a:t>
            </a:r>
            <a:r>
              <a:rPr lang="tr-TR" sz="2400" b="1" dirty="0">
                <a:solidFill>
                  <a:srgbClr val="8316B5"/>
                </a:solidFill>
                <a:ea typeface="Arial" charset="0"/>
                <a:cs typeface="Arial"/>
              </a:rPr>
              <a:t>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9E164F27-D49D-B4C4-DE04-0802B1AAECEF}"/>
              </a:ext>
            </a:extLst>
          </p:cNvPr>
          <p:cNvPicPr>
            <a:picLocks noChangeAspect="1"/>
          </p:cNvPicPr>
          <p:nvPr/>
        </p:nvPicPr>
        <p:blipFill>
          <a:blip r:embed="rId4"/>
          <a:stretch>
            <a:fillRect/>
          </a:stretch>
        </p:blipFill>
        <p:spPr>
          <a:xfrm>
            <a:off x="592743" y="1007567"/>
            <a:ext cx="11006514" cy="4842866"/>
          </a:xfrm>
          <a:prstGeom prst="rect">
            <a:avLst/>
          </a:prstGeom>
        </p:spPr>
      </p:pic>
    </p:spTree>
    <p:extLst>
      <p:ext uri="{BB962C8B-B14F-4D97-AF65-F5344CB8AC3E}">
        <p14:creationId xmlns:p14="http://schemas.microsoft.com/office/powerpoint/2010/main" val="588153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LSTM - GRU</a:t>
            </a:r>
            <a:endParaRPr lang="tr-TR" sz="2400" b="1" dirty="0">
              <a:solidFill>
                <a:srgbClr val="8316B5"/>
              </a:solidFill>
              <a:ea typeface="Arial" charset="0"/>
              <a:cs typeface="Arial" charset="0"/>
            </a:endParaRPr>
          </a:p>
        </p:txBody>
      </p:sp>
      <p:pic>
        <p:nvPicPr>
          <p:cNvPr id="6146" name="Picture 2">
            <a:extLst>
              <a:ext uri="{FF2B5EF4-FFF2-40B4-BE49-F238E27FC236}">
                <a16:creationId xmlns:a16="http://schemas.microsoft.com/office/drawing/2014/main" id="{D1E956F0-909F-B21F-CAC1-AD8183C3B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560" r="5233"/>
          <a:stretch/>
        </p:blipFill>
        <p:spPr bwMode="auto">
          <a:xfrm>
            <a:off x="136652" y="1220412"/>
            <a:ext cx="3511296" cy="238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4FF5F9B-B1F3-538D-4A85-BF8C97922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719" y="1042954"/>
            <a:ext cx="4581652" cy="274251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A2D650ED-4A36-AA82-0B32-DC9437169B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7810" y="811305"/>
            <a:ext cx="3048246" cy="248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9430B4-F1B2-05C8-930C-B15C3F90D5A5}"/>
              </a:ext>
            </a:extLst>
          </p:cNvPr>
          <p:cNvSpPr txBox="1"/>
          <p:nvPr/>
        </p:nvSpPr>
        <p:spPr>
          <a:xfrm>
            <a:off x="9241536" y="4295894"/>
            <a:ext cx="2401824" cy="369332"/>
          </a:xfrm>
          <a:prstGeom prst="rect">
            <a:avLst/>
          </a:prstGeom>
          <a:noFill/>
        </p:spPr>
        <p:txBody>
          <a:bodyPr wrap="square">
            <a:spAutoFit/>
          </a:bodyPr>
          <a:lstStyle/>
          <a:p>
            <a:r>
              <a:rPr lang="en-US" b="0" i="0">
                <a:solidFill>
                  <a:srgbClr val="757575"/>
                </a:solidFill>
                <a:effectLst/>
                <a:latin typeface="sohne"/>
              </a:rPr>
              <a:t>GRU cell and it’s gates</a:t>
            </a:r>
            <a:endParaRPr lang="en-TR" dirty="0"/>
          </a:p>
        </p:txBody>
      </p:sp>
      <p:sp>
        <p:nvSpPr>
          <p:cNvPr id="7" name="TextBox 6">
            <a:extLst>
              <a:ext uri="{FF2B5EF4-FFF2-40B4-BE49-F238E27FC236}">
                <a16:creationId xmlns:a16="http://schemas.microsoft.com/office/drawing/2014/main" id="{832C49BE-76B8-C9B6-6FEB-A0D887C1AD55}"/>
              </a:ext>
            </a:extLst>
          </p:cNvPr>
          <p:cNvSpPr txBox="1"/>
          <p:nvPr/>
        </p:nvSpPr>
        <p:spPr>
          <a:xfrm>
            <a:off x="4620768" y="4319458"/>
            <a:ext cx="3182112" cy="369332"/>
          </a:xfrm>
          <a:prstGeom prst="rect">
            <a:avLst/>
          </a:prstGeom>
          <a:noFill/>
        </p:spPr>
        <p:txBody>
          <a:bodyPr wrap="square">
            <a:spAutoFit/>
          </a:bodyPr>
          <a:lstStyle/>
          <a:p>
            <a:r>
              <a:rPr lang="en-US" b="0" i="0" dirty="0">
                <a:solidFill>
                  <a:srgbClr val="757575"/>
                </a:solidFill>
                <a:effectLst/>
                <a:latin typeface="sohne"/>
              </a:rPr>
              <a:t>LSTM Cell and It’s Operations</a:t>
            </a:r>
            <a:endParaRPr lang="en-TR" dirty="0"/>
          </a:p>
        </p:txBody>
      </p:sp>
      <p:sp>
        <p:nvSpPr>
          <p:cNvPr id="9" name="TextBox 8">
            <a:extLst>
              <a:ext uri="{FF2B5EF4-FFF2-40B4-BE49-F238E27FC236}">
                <a16:creationId xmlns:a16="http://schemas.microsoft.com/office/drawing/2014/main" id="{BAC10F5B-533D-01CF-9188-3BA8CF647CBC}"/>
              </a:ext>
            </a:extLst>
          </p:cNvPr>
          <p:cNvSpPr txBox="1"/>
          <p:nvPr/>
        </p:nvSpPr>
        <p:spPr>
          <a:xfrm>
            <a:off x="414528" y="4295894"/>
            <a:ext cx="1250387" cy="369332"/>
          </a:xfrm>
          <a:prstGeom prst="rect">
            <a:avLst/>
          </a:prstGeom>
          <a:noFill/>
        </p:spPr>
        <p:txBody>
          <a:bodyPr wrap="square">
            <a:spAutoFit/>
          </a:bodyPr>
          <a:lstStyle/>
          <a:p>
            <a:r>
              <a:rPr lang="en-US" b="0" i="0" dirty="0">
                <a:solidFill>
                  <a:srgbClr val="757575"/>
                </a:solidFill>
                <a:effectLst/>
                <a:latin typeface="sohne"/>
              </a:rPr>
              <a:t>RNN Cell</a:t>
            </a:r>
            <a:endParaRPr lang="en-TR" dirty="0"/>
          </a:p>
        </p:txBody>
      </p:sp>
    </p:spTree>
    <p:extLst>
      <p:ext uri="{BB962C8B-B14F-4D97-AF65-F5344CB8AC3E}">
        <p14:creationId xmlns:p14="http://schemas.microsoft.com/office/powerpoint/2010/main" val="185958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 – LSTM - GRU</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F2B9E027-E750-CFE9-3185-29BF7C1B2C31}"/>
              </a:ext>
            </a:extLst>
          </p:cNvPr>
          <p:cNvSpPr txBox="1"/>
          <p:nvPr/>
        </p:nvSpPr>
        <p:spPr>
          <a:xfrm>
            <a:off x="877824" y="1224550"/>
            <a:ext cx="9424416" cy="3693319"/>
          </a:xfrm>
          <a:prstGeom prst="rect">
            <a:avLst/>
          </a:prstGeom>
          <a:noFill/>
        </p:spPr>
        <p:txBody>
          <a:bodyPr wrap="square">
            <a:spAutoFit/>
          </a:bodyPr>
          <a:lstStyle/>
          <a:p>
            <a:pPr marL="342900" indent="-342900" algn="l">
              <a:buFont typeface="Arial" panose="020B0604020202020204" pitchFamily="34" charset="0"/>
              <a:buChar char="•"/>
            </a:pPr>
            <a:r>
              <a:rPr lang="en-US" b="0" i="0" dirty="0">
                <a:effectLst/>
                <a:latin typeface="Söhne"/>
              </a:rPr>
              <a:t>RNNs are good at processing sequence data for predictions but have short-term memory issues.</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LSTM and GRU were developed to mitigate short-term memory issues using gates.</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GRUs have fewer tensor operations and are faster to train than LSTMs.</a:t>
            </a:r>
            <a:endParaRPr lang="en-US" dirty="0">
              <a:latin typeface="Söhne"/>
            </a:endParaRP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There is no clear winner between the two and researchers/engineers try both to determine which works best for their use case.</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Gates are neural networks that regulate the flow of information in the sequence chain.</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LSTM and GRU are used in state-of-the-art deep learning applications such as speech recognition, speech synthesis, and natural language understanding.</a:t>
            </a:r>
          </a:p>
        </p:txBody>
      </p:sp>
    </p:spTree>
    <p:extLst>
      <p:ext uri="{BB962C8B-B14F-4D97-AF65-F5344CB8AC3E}">
        <p14:creationId xmlns:p14="http://schemas.microsoft.com/office/powerpoint/2010/main" val="1472140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Coding</a:t>
            </a:r>
            <a:r>
              <a:rPr lang="tr-TR" sz="2400" b="1" dirty="0">
                <a:solidFill>
                  <a:srgbClr val="8316B5"/>
                </a:solidFill>
                <a:ea typeface="Arial" charset="0"/>
                <a:cs typeface="Arial"/>
              </a:rPr>
              <a:t> Time!</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4" name="TextBox 3">
            <a:extLst>
              <a:ext uri="{FF2B5EF4-FFF2-40B4-BE49-F238E27FC236}">
                <a16:creationId xmlns:a16="http://schemas.microsoft.com/office/drawing/2014/main" id="{31503DB8-C1F4-2386-35BA-99B9993E24DE}"/>
              </a:ext>
            </a:extLst>
          </p:cNvPr>
          <p:cNvSpPr txBox="1"/>
          <p:nvPr/>
        </p:nvSpPr>
        <p:spPr>
          <a:xfrm>
            <a:off x="2126423" y="1365332"/>
            <a:ext cx="7923720" cy="3139321"/>
          </a:xfrm>
          <a:prstGeom prst="rect">
            <a:avLst/>
          </a:prstGeom>
          <a:noFill/>
        </p:spPr>
        <p:txBody>
          <a:bodyPr wrap="square" rtlCol="0">
            <a:spAutoFit/>
          </a:bodyPr>
          <a:lstStyle/>
          <a:p>
            <a:pPr marL="285750" indent="-285750">
              <a:buFont typeface="Arial" panose="020B0604020202020204" pitchFamily="34" charset="0"/>
              <a:buChar char="•"/>
            </a:pPr>
            <a:r>
              <a:rPr lang="en-TR" b="1" dirty="0">
                <a:solidFill>
                  <a:srgbClr val="FF0000"/>
                </a:solidFill>
              </a:rPr>
              <a:t>Movie Reviews Sentiment Analysis</a:t>
            </a:r>
          </a:p>
          <a:p>
            <a:endParaRPr lang="en-TR" dirty="0"/>
          </a:p>
          <a:p>
            <a:pPr lvl="1"/>
            <a:r>
              <a:rPr lang="en-US" b="0" i="0" dirty="0">
                <a:effectLst/>
                <a:latin typeface="-apple-system"/>
              </a:rPr>
              <a:t>Model Training using </a:t>
            </a:r>
            <a:r>
              <a:rPr lang="en-US" b="1" i="0" dirty="0">
                <a:effectLst/>
                <a:latin typeface="-apple-system"/>
              </a:rPr>
              <a:t>Deep Learning in </a:t>
            </a:r>
            <a:r>
              <a:rPr lang="en-US" b="1" i="0" dirty="0" err="1">
                <a:effectLst/>
                <a:latin typeface="-apple-system"/>
              </a:rPr>
              <a:t>Keras</a:t>
            </a:r>
            <a:r>
              <a:rPr lang="en-US" b="0" i="0" dirty="0">
                <a:effectLst/>
                <a:latin typeface="-apple-system"/>
              </a:rPr>
              <a:t> for separate: </a:t>
            </a:r>
            <a:r>
              <a:rPr lang="en-US" b="1" i="0" dirty="0">
                <a:effectLst/>
                <a:latin typeface="-apple-system"/>
              </a:rPr>
              <a:t>Simple Neural Net, CNN and LSTM Models</a:t>
            </a:r>
            <a:r>
              <a:rPr lang="en-US" b="0" i="0" dirty="0">
                <a:effectLst/>
                <a:latin typeface="-apple-system"/>
              </a:rPr>
              <a:t> and </a:t>
            </a:r>
            <a:r>
              <a:rPr lang="en-US" b="0" i="0" dirty="0" err="1">
                <a:effectLst/>
                <a:latin typeface="-apple-system"/>
              </a:rPr>
              <a:t>analyse</a:t>
            </a:r>
            <a:r>
              <a:rPr lang="en-US" b="0" i="0" dirty="0">
                <a:effectLst/>
                <a:latin typeface="-apple-system"/>
              </a:rPr>
              <a:t> model performance and results</a:t>
            </a:r>
          </a:p>
          <a:p>
            <a:pPr lvl="1"/>
            <a:endParaRPr lang="en-US" dirty="0">
              <a:latin typeface="-apple-system"/>
            </a:endParaRPr>
          </a:p>
          <a:p>
            <a:pPr marL="285750" indent="-285750">
              <a:buFont typeface="Arial" panose="020B0604020202020204" pitchFamily="34" charset="0"/>
              <a:buChar char="•"/>
            </a:pPr>
            <a:r>
              <a:rPr lang="en-US" b="1" i="0" dirty="0">
                <a:solidFill>
                  <a:srgbClr val="FF0000"/>
                </a:solidFill>
                <a:effectLst/>
                <a:latin typeface="sohne"/>
              </a:rPr>
              <a:t>Word and Character Based LSTM Models</a:t>
            </a:r>
          </a:p>
          <a:p>
            <a:pPr marL="285750" indent="-285750">
              <a:buFont typeface="Arial" panose="020B0604020202020204" pitchFamily="34" charset="0"/>
              <a:buChar char="•"/>
            </a:pPr>
            <a:endParaRPr lang="en-US" b="1" dirty="0">
              <a:solidFill>
                <a:srgbClr val="FF0000"/>
              </a:solidFill>
              <a:latin typeface="sohne"/>
            </a:endParaRPr>
          </a:p>
          <a:p>
            <a:pPr marL="285750" indent="-285750">
              <a:buFont typeface="Arial" panose="020B0604020202020204" pitchFamily="34" charset="0"/>
              <a:buChar char="•"/>
            </a:pPr>
            <a:r>
              <a:rPr lang="en-US" b="0" i="0" dirty="0">
                <a:solidFill>
                  <a:srgbClr val="D5D5D5"/>
                </a:solidFill>
                <a:effectLst/>
                <a:latin typeface="Roboto" panose="02000000000000000000" pitchFamily="2" charset="0"/>
              </a:rPr>
              <a:t>Bidirectional LSTM on IMDB</a:t>
            </a:r>
          </a:p>
          <a:p>
            <a:pPr marL="285750" indent="-285750">
              <a:buFont typeface="Arial" panose="020B0604020202020204" pitchFamily="34" charset="0"/>
              <a:buChar char="•"/>
            </a:pPr>
            <a:endParaRPr lang="en-US" b="1" i="0" dirty="0">
              <a:effectLst/>
              <a:latin typeface="sohne"/>
            </a:endParaRPr>
          </a:p>
          <a:p>
            <a:pPr marL="285750" indent="-285750">
              <a:buFont typeface="Arial" panose="020B0604020202020204" pitchFamily="34" charset="0"/>
              <a:buChar char="•"/>
            </a:pPr>
            <a:endParaRPr lang="en-US" b="0" i="0" dirty="0">
              <a:effectLst/>
              <a:latin typeface="-apple-system"/>
            </a:endParaRPr>
          </a:p>
          <a:p>
            <a:endParaRPr lang="en-TR" dirty="0"/>
          </a:p>
        </p:txBody>
      </p:sp>
    </p:spTree>
    <p:extLst>
      <p:ext uri="{BB962C8B-B14F-4D97-AF65-F5344CB8AC3E}">
        <p14:creationId xmlns:p14="http://schemas.microsoft.com/office/powerpoint/2010/main" val="344601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endParaRPr lang="tr-TR" sz="2400" b="1" dirty="0">
              <a:solidFill>
                <a:srgbClr val="8316B5"/>
              </a:solidFill>
              <a:ea typeface="Arial" charset="0"/>
              <a:cs typeface="Arial"/>
            </a:endParaRPr>
          </a:p>
        </p:txBody>
      </p:sp>
      <p:sp>
        <p:nvSpPr>
          <p:cNvPr id="14" name="TextBox 13">
            <a:extLst>
              <a:ext uri="{FF2B5EF4-FFF2-40B4-BE49-F238E27FC236}">
                <a16:creationId xmlns:a16="http://schemas.microsoft.com/office/drawing/2014/main" id="{5D02B941-B73A-3B81-4349-62423B73A81F}"/>
              </a:ext>
            </a:extLst>
          </p:cNvPr>
          <p:cNvSpPr txBox="1"/>
          <p:nvPr/>
        </p:nvSpPr>
        <p:spPr>
          <a:xfrm>
            <a:off x="909389" y="992373"/>
            <a:ext cx="1635889" cy="369332"/>
          </a:xfrm>
          <a:prstGeom prst="rect">
            <a:avLst/>
          </a:prstGeom>
          <a:noFill/>
        </p:spPr>
        <p:txBody>
          <a:bodyPr wrap="square">
            <a:spAutoFit/>
          </a:bodyPr>
          <a:lstStyle/>
          <a:p>
            <a:r>
              <a:rPr lang="en-US" sz="1800" b="1" i="0" dirty="0">
                <a:solidFill>
                  <a:srgbClr val="292929"/>
                </a:solidFill>
                <a:effectLst/>
                <a:latin typeface="source-serif-pro"/>
              </a:rPr>
              <a:t>PERPLEXITY</a:t>
            </a:r>
            <a:endParaRPr lang="en-TR" dirty="0"/>
          </a:p>
        </p:txBody>
      </p:sp>
      <p:sp>
        <p:nvSpPr>
          <p:cNvPr id="17" name="TextBox 16">
            <a:extLst>
              <a:ext uri="{FF2B5EF4-FFF2-40B4-BE49-F238E27FC236}">
                <a16:creationId xmlns:a16="http://schemas.microsoft.com/office/drawing/2014/main" id="{DE99E257-CEBD-58FB-BEAA-521E96486563}"/>
              </a:ext>
            </a:extLst>
          </p:cNvPr>
          <p:cNvSpPr txBox="1"/>
          <p:nvPr/>
        </p:nvSpPr>
        <p:spPr>
          <a:xfrm>
            <a:off x="909388" y="1567475"/>
            <a:ext cx="10438513" cy="584775"/>
          </a:xfrm>
          <a:prstGeom prst="rect">
            <a:avLst/>
          </a:prstGeom>
          <a:noFill/>
        </p:spPr>
        <p:txBody>
          <a:bodyPr wrap="square">
            <a:spAutoFit/>
          </a:bodyPr>
          <a:lstStyle/>
          <a:p>
            <a:r>
              <a:rPr lang="en-US" sz="1600" dirty="0"/>
              <a:t>Perplexity is a measurement used to evaluate how well a language model predicts a sequence of words.</a:t>
            </a:r>
          </a:p>
          <a:p>
            <a:r>
              <a:rPr lang="en-US" sz="1600" dirty="0"/>
              <a:t> It gives us an idea of how surprised or uncertain the model is when it encounters a new sentence or text.</a:t>
            </a:r>
            <a:endParaRPr lang="en-TR" sz="1600" dirty="0"/>
          </a:p>
        </p:txBody>
      </p:sp>
      <p:sp>
        <p:nvSpPr>
          <p:cNvPr id="34" name="TextBox 33">
            <a:extLst>
              <a:ext uri="{FF2B5EF4-FFF2-40B4-BE49-F238E27FC236}">
                <a16:creationId xmlns:a16="http://schemas.microsoft.com/office/drawing/2014/main" id="{0F59FD7D-8A42-AA22-CD77-7790BA6552E8}"/>
              </a:ext>
            </a:extLst>
          </p:cNvPr>
          <p:cNvSpPr txBox="1"/>
          <p:nvPr/>
        </p:nvSpPr>
        <p:spPr>
          <a:xfrm>
            <a:off x="1378780" y="2785336"/>
            <a:ext cx="908329" cy="369332"/>
          </a:xfrm>
          <a:prstGeom prst="rect">
            <a:avLst/>
          </a:prstGeom>
          <a:noFill/>
        </p:spPr>
        <p:txBody>
          <a:bodyPr wrap="square">
            <a:spAutoFit/>
          </a:bodyPr>
          <a:lstStyle/>
          <a:p>
            <a:r>
              <a:rPr lang="en-US" dirty="0"/>
              <a:t>I love</a:t>
            </a:r>
            <a:endParaRPr lang="en-TR" dirty="0"/>
          </a:p>
        </p:txBody>
      </p:sp>
      <p:cxnSp>
        <p:nvCxnSpPr>
          <p:cNvPr id="36" name="Straight Arrow Connector 35">
            <a:extLst>
              <a:ext uri="{FF2B5EF4-FFF2-40B4-BE49-F238E27FC236}">
                <a16:creationId xmlns:a16="http://schemas.microsoft.com/office/drawing/2014/main" id="{726791CE-19B9-FBA1-C6EB-FF1F8DD3A318}"/>
              </a:ext>
            </a:extLst>
          </p:cNvPr>
          <p:cNvCxnSpPr/>
          <p:nvPr/>
        </p:nvCxnSpPr>
        <p:spPr>
          <a:xfrm flipV="1">
            <a:off x="2457797" y="2569893"/>
            <a:ext cx="524256" cy="295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BF74EA7-BEFC-AF08-1A4B-EDD096A23FEE}"/>
              </a:ext>
            </a:extLst>
          </p:cNvPr>
          <p:cNvCxnSpPr>
            <a:cxnSpLocks/>
          </p:cNvCxnSpPr>
          <p:nvPr/>
        </p:nvCxnSpPr>
        <p:spPr>
          <a:xfrm>
            <a:off x="2457797" y="2991026"/>
            <a:ext cx="524256" cy="28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DBD491D-F027-BD6B-00A3-AB7274058DF6}"/>
              </a:ext>
            </a:extLst>
          </p:cNvPr>
          <p:cNvSpPr txBox="1"/>
          <p:nvPr/>
        </p:nvSpPr>
        <p:spPr>
          <a:xfrm>
            <a:off x="3111117" y="2385227"/>
            <a:ext cx="529825" cy="369332"/>
          </a:xfrm>
          <a:prstGeom prst="rect">
            <a:avLst/>
          </a:prstGeom>
          <a:noFill/>
        </p:spPr>
        <p:txBody>
          <a:bodyPr wrap="none" rtlCol="0">
            <a:spAutoFit/>
          </a:bodyPr>
          <a:lstStyle/>
          <a:p>
            <a:r>
              <a:rPr lang="en-TR" dirty="0"/>
              <a:t>you</a:t>
            </a:r>
          </a:p>
        </p:txBody>
      </p:sp>
      <p:sp>
        <p:nvSpPr>
          <p:cNvPr id="42" name="TextBox 41">
            <a:extLst>
              <a:ext uri="{FF2B5EF4-FFF2-40B4-BE49-F238E27FC236}">
                <a16:creationId xmlns:a16="http://schemas.microsoft.com/office/drawing/2014/main" id="{6D859EDB-C33D-B7C7-6B4D-9A6BECADBA7A}"/>
              </a:ext>
            </a:extLst>
          </p:cNvPr>
          <p:cNvSpPr txBox="1"/>
          <p:nvPr/>
        </p:nvSpPr>
        <p:spPr>
          <a:xfrm>
            <a:off x="3111117" y="3075420"/>
            <a:ext cx="555730" cy="369332"/>
          </a:xfrm>
          <a:prstGeom prst="rect">
            <a:avLst/>
          </a:prstGeom>
          <a:noFill/>
        </p:spPr>
        <p:txBody>
          <a:bodyPr wrap="none" rtlCol="0">
            <a:spAutoFit/>
          </a:bodyPr>
          <a:lstStyle/>
          <a:p>
            <a:r>
              <a:rPr lang="en-TR" dirty="0"/>
              <a:t>cats</a:t>
            </a:r>
          </a:p>
        </p:txBody>
      </p:sp>
      <p:sp>
        <p:nvSpPr>
          <p:cNvPr id="43" name="TextBox 42">
            <a:extLst>
              <a:ext uri="{FF2B5EF4-FFF2-40B4-BE49-F238E27FC236}">
                <a16:creationId xmlns:a16="http://schemas.microsoft.com/office/drawing/2014/main" id="{8BAFC199-5968-A879-86E5-DDAD9BB073A7}"/>
              </a:ext>
            </a:extLst>
          </p:cNvPr>
          <p:cNvSpPr txBox="1"/>
          <p:nvPr/>
        </p:nvSpPr>
        <p:spPr>
          <a:xfrm>
            <a:off x="3770006" y="2385227"/>
            <a:ext cx="583814" cy="369332"/>
          </a:xfrm>
          <a:prstGeom prst="rect">
            <a:avLst/>
          </a:prstGeom>
          <a:noFill/>
        </p:spPr>
        <p:txBody>
          <a:bodyPr wrap="none" rtlCol="0">
            <a:spAutoFit/>
          </a:bodyPr>
          <a:lstStyle/>
          <a:p>
            <a:r>
              <a:rPr lang="en-TR" dirty="0"/>
              <a:t>%85</a:t>
            </a:r>
          </a:p>
        </p:txBody>
      </p:sp>
      <p:sp>
        <p:nvSpPr>
          <p:cNvPr id="45" name="TextBox 44">
            <a:extLst>
              <a:ext uri="{FF2B5EF4-FFF2-40B4-BE49-F238E27FC236}">
                <a16:creationId xmlns:a16="http://schemas.microsoft.com/office/drawing/2014/main" id="{A6F089A3-E977-407F-723D-93B194B4C7FF}"/>
              </a:ext>
            </a:extLst>
          </p:cNvPr>
          <p:cNvSpPr txBox="1"/>
          <p:nvPr/>
        </p:nvSpPr>
        <p:spPr>
          <a:xfrm>
            <a:off x="4896198" y="2393463"/>
            <a:ext cx="5949695"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500" b="0" i="0" dirty="0">
                <a:effectLst/>
                <a:latin typeface="Calibri" panose="020F0502020204030204" pitchFamily="34" charset="0"/>
                <a:cs typeface="Calibri" panose="020F0502020204030204" pitchFamily="34" charset="0"/>
              </a:rPr>
              <a:t>Using these probabilities, we can calculate the perplexity of the test set. If the perplexity turns out to be 50, it means that on average, the model is as surprised or uncertain as if it had to choose from 50 equally likely words for each position in the test set.</a:t>
            </a:r>
            <a:endParaRPr lang="en-TR" sz="1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99AF9D0-4888-FBED-E2C0-ED3F76D72083}"/>
              </a:ext>
            </a:extLst>
          </p:cNvPr>
          <p:cNvPicPr>
            <a:picLocks noChangeAspect="1"/>
          </p:cNvPicPr>
          <p:nvPr/>
        </p:nvPicPr>
        <p:blipFill>
          <a:blip r:embed="rId3"/>
          <a:stretch>
            <a:fillRect/>
          </a:stretch>
        </p:blipFill>
        <p:spPr>
          <a:xfrm>
            <a:off x="639485" y="3405880"/>
            <a:ext cx="4943264" cy="3389667"/>
          </a:xfrm>
          <a:prstGeom prst="rect">
            <a:avLst/>
          </a:prstGeom>
        </p:spPr>
      </p:pic>
      <p:pic>
        <p:nvPicPr>
          <p:cNvPr id="6" name="Picture 5">
            <a:extLst>
              <a:ext uri="{FF2B5EF4-FFF2-40B4-BE49-F238E27FC236}">
                <a16:creationId xmlns:a16="http://schemas.microsoft.com/office/drawing/2014/main" id="{B4A04900-0F82-F5C3-AD6A-99D5718C0D1E}"/>
              </a:ext>
            </a:extLst>
          </p:cNvPr>
          <p:cNvPicPr>
            <a:picLocks noChangeAspect="1"/>
          </p:cNvPicPr>
          <p:nvPr/>
        </p:nvPicPr>
        <p:blipFill>
          <a:blip r:embed="rId4"/>
          <a:stretch>
            <a:fillRect/>
          </a:stretch>
        </p:blipFill>
        <p:spPr>
          <a:xfrm>
            <a:off x="5961815" y="4522389"/>
            <a:ext cx="5386086" cy="1015662"/>
          </a:xfrm>
          <a:prstGeom prst="rect">
            <a:avLst/>
          </a:prstGeom>
        </p:spPr>
      </p:pic>
    </p:spTree>
    <p:extLst>
      <p:ext uri="{BB962C8B-B14F-4D97-AF65-F5344CB8AC3E}">
        <p14:creationId xmlns:p14="http://schemas.microsoft.com/office/powerpoint/2010/main" val="2506359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endParaRPr lang="tr-TR" sz="2400" b="1" dirty="0">
              <a:solidFill>
                <a:srgbClr val="8316B5"/>
              </a:solidFill>
              <a:ea typeface="Arial" charset="0"/>
              <a:cs typeface="Arial"/>
            </a:endParaRPr>
          </a:p>
        </p:txBody>
      </p:sp>
      <p:sp>
        <p:nvSpPr>
          <p:cNvPr id="6" name="TextBox 5">
            <a:extLst>
              <a:ext uri="{FF2B5EF4-FFF2-40B4-BE49-F238E27FC236}">
                <a16:creationId xmlns:a16="http://schemas.microsoft.com/office/drawing/2014/main" id="{FC1DD358-99A3-8D59-890B-D664D91EA567}"/>
              </a:ext>
            </a:extLst>
          </p:cNvPr>
          <p:cNvSpPr txBox="1"/>
          <p:nvPr/>
        </p:nvSpPr>
        <p:spPr>
          <a:xfrm>
            <a:off x="682752" y="1049170"/>
            <a:ext cx="10704576"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l"/>
            <a:r>
              <a:rPr lang="en-US" sz="1400" b="0" i="0" dirty="0">
                <a:solidFill>
                  <a:srgbClr val="292929"/>
                </a:solidFill>
                <a:effectLst/>
                <a:latin typeface="source-serif-pro"/>
              </a:rPr>
              <a:t>Text summarization	Text simplification	Question answering		Chatbots</a:t>
            </a:r>
            <a:r>
              <a:rPr lang="en-US" sz="1400" dirty="0">
                <a:solidFill>
                  <a:srgbClr val="292929"/>
                </a:solidFill>
                <a:latin typeface="source-serif-pro"/>
              </a:rPr>
              <a:t>		</a:t>
            </a:r>
            <a:r>
              <a:rPr lang="en-US" sz="1400" b="0" i="0" dirty="0">
                <a:solidFill>
                  <a:srgbClr val="292929"/>
                </a:solidFill>
                <a:effectLst/>
                <a:latin typeface="source-serif-pro"/>
              </a:rPr>
              <a:t>Machine translation</a:t>
            </a:r>
          </a:p>
        </p:txBody>
      </p:sp>
      <p:pic>
        <p:nvPicPr>
          <p:cNvPr id="3" name="Picture 2">
            <a:extLst>
              <a:ext uri="{FF2B5EF4-FFF2-40B4-BE49-F238E27FC236}">
                <a16:creationId xmlns:a16="http://schemas.microsoft.com/office/drawing/2014/main" id="{8BBB3174-4D0F-9B1D-C49A-E4F4AF5FBEAB}"/>
              </a:ext>
            </a:extLst>
          </p:cNvPr>
          <p:cNvPicPr>
            <a:picLocks noChangeAspect="1"/>
          </p:cNvPicPr>
          <p:nvPr/>
        </p:nvPicPr>
        <p:blipFill>
          <a:blip r:embed="rId3"/>
          <a:stretch>
            <a:fillRect/>
          </a:stretch>
        </p:blipFill>
        <p:spPr>
          <a:xfrm>
            <a:off x="803564" y="1641764"/>
            <a:ext cx="3962400" cy="609600"/>
          </a:xfrm>
          <a:prstGeom prst="rect">
            <a:avLst/>
          </a:prstGeom>
        </p:spPr>
      </p:pic>
      <p:pic>
        <p:nvPicPr>
          <p:cNvPr id="4" name="Picture 3">
            <a:extLst>
              <a:ext uri="{FF2B5EF4-FFF2-40B4-BE49-F238E27FC236}">
                <a16:creationId xmlns:a16="http://schemas.microsoft.com/office/drawing/2014/main" id="{DA4249A3-F6D9-08AA-5A1B-78E97BAEB603}"/>
              </a:ext>
            </a:extLst>
          </p:cNvPr>
          <p:cNvPicPr>
            <a:picLocks noChangeAspect="1"/>
          </p:cNvPicPr>
          <p:nvPr/>
        </p:nvPicPr>
        <p:blipFill>
          <a:blip r:embed="rId4"/>
          <a:stretch>
            <a:fillRect/>
          </a:stretch>
        </p:blipFill>
        <p:spPr>
          <a:xfrm>
            <a:off x="663864" y="2487690"/>
            <a:ext cx="4102100" cy="1028700"/>
          </a:xfrm>
          <a:prstGeom prst="rect">
            <a:avLst/>
          </a:prstGeom>
        </p:spPr>
      </p:pic>
      <p:pic>
        <p:nvPicPr>
          <p:cNvPr id="7" name="Picture 6">
            <a:extLst>
              <a:ext uri="{FF2B5EF4-FFF2-40B4-BE49-F238E27FC236}">
                <a16:creationId xmlns:a16="http://schemas.microsoft.com/office/drawing/2014/main" id="{808C0391-BB80-7F86-122C-CE0D83E2DAA1}"/>
              </a:ext>
            </a:extLst>
          </p:cNvPr>
          <p:cNvPicPr>
            <a:picLocks noChangeAspect="1"/>
          </p:cNvPicPr>
          <p:nvPr/>
        </p:nvPicPr>
        <p:blipFill>
          <a:blip r:embed="rId5"/>
          <a:stretch>
            <a:fillRect/>
          </a:stretch>
        </p:blipFill>
        <p:spPr>
          <a:xfrm>
            <a:off x="484332" y="4225636"/>
            <a:ext cx="4102100" cy="1981200"/>
          </a:xfrm>
          <a:prstGeom prst="rect">
            <a:avLst/>
          </a:prstGeom>
        </p:spPr>
      </p:pic>
      <p:pic>
        <p:nvPicPr>
          <p:cNvPr id="10" name="Picture 9">
            <a:extLst>
              <a:ext uri="{FF2B5EF4-FFF2-40B4-BE49-F238E27FC236}">
                <a16:creationId xmlns:a16="http://schemas.microsoft.com/office/drawing/2014/main" id="{8C93B1B1-1BB5-8E2C-9CA2-872F0F18B3FF}"/>
              </a:ext>
            </a:extLst>
          </p:cNvPr>
          <p:cNvPicPr>
            <a:picLocks noChangeAspect="1"/>
          </p:cNvPicPr>
          <p:nvPr/>
        </p:nvPicPr>
        <p:blipFill rotWithShape="1">
          <a:blip r:embed="rId6"/>
          <a:srcRect t="47302"/>
          <a:stretch/>
        </p:blipFill>
        <p:spPr>
          <a:xfrm>
            <a:off x="6356927" y="1612212"/>
            <a:ext cx="4521200" cy="1278304"/>
          </a:xfrm>
          <a:prstGeom prst="rect">
            <a:avLst/>
          </a:prstGeom>
        </p:spPr>
      </p:pic>
      <p:pic>
        <p:nvPicPr>
          <p:cNvPr id="12" name="Picture 11">
            <a:extLst>
              <a:ext uri="{FF2B5EF4-FFF2-40B4-BE49-F238E27FC236}">
                <a16:creationId xmlns:a16="http://schemas.microsoft.com/office/drawing/2014/main" id="{C4BC5AA9-ABCD-8B5B-EDFE-D8EB2AE081ED}"/>
              </a:ext>
            </a:extLst>
          </p:cNvPr>
          <p:cNvPicPr>
            <a:picLocks noChangeAspect="1"/>
          </p:cNvPicPr>
          <p:nvPr/>
        </p:nvPicPr>
        <p:blipFill>
          <a:blip r:embed="rId7"/>
          <a:stretch>
            <a:fillRect/>
          </a:stretch>
        </p:blipFill>
        <p:spPr>
          <a:xfrm>
            <a:off x="6438902" y="3022069"/>
            <a:ext cx="2705100" cy="596900"/>
          </a:xfrm>
          <a:prstGeom prst="rect">
            <a:avLst/>
          </a:prstGeom>
        </p:spPr>
      </p:pic>
      <p:sp>
        <p:nvSpPr>
          <p:cNvPr id="16" name="Right Arrow 15">
            <a:extLst>
              <a:ext uri="{FF2B5EF4-FFF2-40B4-BE49-F238E27FC236}">
                <a16:creationId xmlns:a16="http://schemas.microsoft.com/office/drawing/2014/main" id="{27DF266F-5EF6-88DD-52AC-A497CCFBC0F7}"/>
              </a:ext>
            </a:extLst>
          </p:cNvPr>
          <p:cNvSpPr/>
          <p:nvPr/>
        </p:nvSpPr>
        <p:spPr>
          <a:xfrm flipV="1">
            <a:off x="9088582" y="3242765"/>
            <a:ext cx="540327" cy="1555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7" name="TextBox 16">
            <a:extLst>
              <a:ext uri="{FF2B5EF4-FFF2-40B4-BE49-F238E27FC236}">
                <a16:creationId xmlns:a16="http://schemas.microsoft.com/office/drawing/2014/main" id="{D0D2B82D-58A8-2D92-EAC2-67AA0E7AF6E5}"/>
              </a:ext>
            </a:extLst>
          </p:cNvPr>
          <p:cNvSpPr txBox="1"/>
          <p:nvPr/>
        </p:nvSpPr>
        <p:spPr>
          <a:xfrm>
            <a:off x="9919855" y="3131127"/>
            <a:ext cx="2050472" cy="430887"/>
          </a:xfrm>
          <a:prstGeom prst="rect">
            <a:avLst/>
          </a:prstGeom>
          <a:noFill/>
        </p:spPr>
        <p:txBody>
          <a:bodyPr wrap="square" rtlCol="0">
            <a:spAutoFit/>
          </a:bodyPr>
          <a:lstStyle/>
          <a:p>
            <a:r>
              <a:rPr lang="en-TR" sz="1100" dirty="0"/>
              <a:t>Consider if a sentence only have the or late, then it’ll be 1/1=1</a:t>
            </a:r>
          </a:p>
        </p:txBody>
      </p:sp>
      <p:pic>
        <p:nvPicPr>
          <p:cNvPr id="19" name="Picture 18">
            <a:extLst>
              <a:ext uri="{FF2B5EF4-FFF2-40B4-BE49-F238E27FC236}">
                <a16:creationId xmlns:a16="http://schemas.microsoft.com/office/drawing/2014/main" id="{13848E4B-7BD5-FF1B-9D76-22C6EEEE4C73}"/>
              </a:ext>
            </a:extLst>
          </p:cNvPr>
          <p:cNvPicPr>
            <a:picLocks noChangeAspect="1"/>
          </p:cNvPicPr>
          <p:nvPr/>
        </p:nvPicPr>
        <p:blipFill>
          <a:blip r:embed="rId8"/>
          <a:stretch>
            <a:fillRect/>
          </a:stretch>
        </p:blipFill>
        <p:spPr>
          <a:xfrm>
            <a:off x="6582641" y="3628736"/>
            <a:ext cx="3848100" cy="596900"/>
          </a:xfrm>
          <a:prstGeom prst="rect">
            <a:avLst/>
          </a:prstGeom>
        </p:spPr>
      </p:pic>
      <p:pic>
        <p:nvPicPr>
          <p:cNvPr id="20" name="Picture 19">
            <a:extLst>
              <a:ext uri="{FF2B5EF4-FFF2-40B4-BE49-F238E27FC236}">
                <a16:creationId xmlns:a16="http://schemas.microsoft.com/office/drawing/2014/main" id="{1E9A2E34-4FD8-D851-619A-C007EE8AE275}"/>
              </a:ext>
            </a:extLst>
          </p:cNvPr>
          <p:cNvPicPr>
            <a:picLocks noChangeAspect="1"/>
          </p:cNvPicPr>
          <p:nvPr/>
        </p:nvPicPr>
        <p:blipFill>
          <a:blip r:embed="rId9"/>
          <a:stretch>
            <a:fillRect/>
          </a:stretch>
        </p:blipFill>
        <p:spPr>
          <a:xfrm>
            <a:off x="5807564" y="4462560"/>
            <a:ext cx="6162763" cy="2809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24">
            <a:extLst>
              <a:ext uri="{FF2B5EF4-FFF2-40B4-BE49-F238E27FC236}">
                <a16:creationId xmlns:a16="http://schemas.microsoft.com/office/drawing/2014/main" id="{EAAFF3CD-36BB-A6E0-2E9B-BA4D86A966AA}"/>
              </a:ext>
            </a:extLst>
          </p:cNvPr>
          <p:cNvPicPr>
            <a:picLocks noChangeAspect="1"/>
          </p:cNvPicPr>
          <p:nvPr/>
        </p:nvPicPr>
        <p:blipFill>
          <a:blip r:embed="rId10"/>
          <a:stretch>
            <a:fillRect/>
          </a:stretch>
        </p:blipFill>
        <p:spPr>
          <a:xfrm>
            <a:off x="5716167" y="5134058"/>
            <a:ext cx="6416802" cy="1072778"/>
          </a:xfrm>
          <a:prstGeom prst="rect">
            <a:avLst/>
          </a:prstGeom>
        </p:spPr>
      </p:pic>
      <p:sp>
        <p:nvSpPr>
          <p:cNvPr id="27" name="TextBox 26">
            <a:extLst>
              <a:ext uri="{FF2B5EF4-FFF2-40B4-BE49-F238E27FC236}">
                <a16:creationId xmlns:a16="http://schemas.microsoft.com/office/drawing/2014/main" id="{652B7213-09F5-1404-C1D1-998FCCCDA496}"/>
              </a:ext>
            </a:extLst>
          </p:cNvPr>
          <p:cNvSpPr txBox="1"/>
          <p:nvPr/>
        </p:nvSpPr>
        <p:spPr>
          <a:xfrm>
            <a:off x="484909" y="1773382"/>
            <a:ext cx="301686" cy="369332"/>
          </a:xfrm>
          <a:prstGeom prst="rect">
            <a:avLst/>
          </a:prstGeom>
          <a:noFill/>
        </p:spPr>
        <p:txBody>
          <a:bodyPr wrap="none" rtlCol="0">
            <a:spAutoFit/>
          </a:bodyPr>
          <a:lstStyle/>
          <a:p>
            <a:r>
              <a:rPr lang="en-TR" dirty="0"/>
              <a:t>1</a:t>
            </a:r>
          </a:p>
        </p:txBody>
      </p:sp>
      <p:sp>
        <p:nvSpPr>
          <p:cNvPr id="34" name="TextBox 33">
            <a:extLst>
              <a:ext uri="{FF2B5EF4-FFF2-40B4-BE49-F238E27FC236}">
                <a16:creationId xmlns:a16="http://schemas.microsoft.com/office/drawing/2014/main" id="{112833C0-B32E-D9AF-F1D0-B5A45BCC873A}"/>
              </a:ext>
            </a:extLst>
          </p:cNvPr>
          <p:cNvSpPr txBox="1"/>
          <p:nvPr/>
        </p:nvSpPr>
        <p:spPr>
          <a:xfrm>
            <a:off x="360218" y="4502727"/>
            <a:ext cx="301686" cy="369332"/>
          </a:xfrm>
          <a:prstGeom prst="rect">
            <a:avLst/>
          </a:prstGeom>
          <a:noFill/>
        </p:spPr>
        <p:txBody>
          <a:bodyPr wrap="none" rtlCol="0">
            <a:spAutoFit/>
          </a:bodyPr>
          <a:lstStyle/>
          <a:p>
            <a:r>
              <a:rPr lang="en-TR" dirty="0"/>
              <a:t>2</a:t>
            </a:r>
          </a:p>
        </p:txBody>
      </p:sp>
      <p:sp>
        <p:nvSpPr>
          <p:cNvPr id="35" name="TextBox 34">
            <a:extLst>
              <a:ext uri="{FF2B5EF4-FFF2-40B4-BE49-F238E27FC236}">
                <a16:creationId xmlns:a16="http://schemas.microsoft.com/office/drawing/2014/main" id="{31FA6A79-BFDD-A26D-6B1E-C2526F527144}"/>
              </a:ext>
            </a:extLst>
          </p:cNvPr>
          <p:cNvSpPr txBox="1"/>
          <p:nvPr/>
        </p:nvSpPr>
        <p:spPr>
          <a:xfrm>
            <a:off x="5915891" y="1884218"/>
            <a:ext cx="301686" cy="369332"/>
          </a:xfrm>
          <a:prstGeom prst="rect">
            <a:avLst/>
          </a:prstGeom>
          <a:noFill/>
        </p:spPr>
        <p:txBody>
          <a:bodyPr wrap="none" rtlCol="0">
            <a:spAutoFit/>
          </a:bodyPr>
          <a:lstStyle/>
          <a:p>
            <a:r>
              <a:rPr lang="en-TR" dirty="0"/>
              <a:t>3</a:t>
            </a:r>
          </a:p>
        </p:txBody>
      </p:sp>
      <p:sp>
        <p:nvSpPr>
          <p:cNvPr id="36" name="TextBox 35">
            <a:extLst>
              <a:ext uri="{FF2B5EF4-FFF2-40B4-BE49-F238E27FC236}">
                <a16:creationId xmlns:a16="http://schemas.microsoft.com/office/drawing/2014/main" id="{87F17D44-4C27-5629-6F73-65D6ACDAC369}"/>
              </a:ext>
            </a:extLst>
          </p:cNvPr>
          <p:cNvSpPr txBox="1"/>
          <p:nvPr/>
        </p:nvSpPr>
        <p:spPr>
          <a:xfrm>
            <a:off x="5957455" y="3560618"/>
            <a:ext cx="301686" cy="369332"/>
          </a:xfrm>
          <a:prstGeom prst="rect">
            <a:avLst/>
          </a:prstGeom>
          <a:noFill/>
        </p:spPr>
        <p:txBody>
          <a:bodyPr wrap="none" rtlCol="0">
            <a:spAutoFit/>
          </a:bodyPr>
          <a:lstStyle/>
          <a:p>
            <a:r>
              <a:rPr lang="en-TR" dirty="0"/>
              <a:t>4</a:t>
            </a:r>
          </a:p>
        </p:txBody>
      </p:sp>
      <p:sp>
        <p:nvSpPr>
          <p:cNvPr id="37" name="TextBox 36">
            <a:extLst>
              <a:ext uri="{FF2B5EF4-FFF2-40B4-BE49-F238E27FC236}">
                <a16:creationId xmlns:a16="http://schemas.microsoft.com/office/drawing/2014/main" id="{E549BC02-8549-C3DF-E27C-D17712EB3879}"/>
              </a:ext>
            </a:extLst>
          </p:cNvPr>
          <p:cNvSpPr txBox="1"/>
          <p:nvPr/>
        </p:nvSpPr>
        <p:spPr>
          <a:xfrm>
            <a:off x="5583382" y="4488873"/>
            <a:ext cx="301686" cy="369332"/>
          </a:xfrm>
          <a:prstGeom prst="rect">
            <a:avLst/>
          </a:prstGeom>
          <a:noFill/>
        </p:spPr>
        <p:txBody>
          <a:bodyPr wrap="none" rtlCol="0">
            <a:spAutoFit/>
          </a:bodyPr>
          <a:lstStyle/>
          <a:p>
            <a:r>
              <a:rPr lang="en-TR" dirty="0"/>
              <a:t>5</a:t>
            </a:r>
          </a:p>
        </p:txBody>
      </p:sp>
    </p:spTree>
    <p:extLst>
      <p:ext uri="{BB962C8B-B14F-4D97-AF65-F5344CB8AC3E}">
        <p14:creationId xmlns:p14="http://schemas.microsoft.com/office/powerpoint/2010/main" val="154272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r>
              <a:rPr lang="tr-TR" sz="2400" b="1" dirty="0">
                <a:solidFill>
                  <a:srgbClr val="8316B5"/>
                </a:solidFill>
                <a:ea typeface="Arial" charset="0"/>
                <a:cs typeface="Arial"/>
              </a:rPr>
              <a:t> </a:t>
            </a:r>
          </a:p>
        </p:txBody>
      </p:sp>
      <p:pic>
        <p:nvPicPr>
          <p:cNvPr id="8" name="Picture 7">
            <a:extLst>
              <a:ext uri="{FF2B5EF4-FFF2-40B4-BE49-F238E27FC236}">
                <a16:creationId xmlns:a16="http://schemas.microsoft.com/office/drawing/2014/main" id="{F0A88522-0640-7634-6071-FEF040F984EF}"/>
              </a:ext>
            </a:extLst>
          </p:cNvPr>
          <p:cNvPicPr>
            <a:picLocks noChangeAspect="1"/>
          </p:cNvPicPr>
          <p:nvPr/>
        </p:nvPicPr>
        <p:blipFill>
          <a:blip r:embed="rId3"/>
          <a:stretch>
            <a:fillRect/>
          </a:stretch>
        </p:blipFill>
        <p:spPr>
          <a:xfrm>
            <a:off x="235119" y="1612637"/>
            <a:ext cx="5750045" cy="3236454"/>
          </a:xfrm>
          <a:prstGeom prst="rect">
            <a:avLst/>
          </a:prstGeom>
        </p:spPr>
      </p:pic>
      <p:pic>
        <p:nvPicPr>
          <p:cNvPr id="9" name="Picture 8">
            <a:extLst>
              <a:ext uri="{FF2B5EF4-FFF2-40B4-BE49-F238E27FC236}">
                <a16:creationId xmlns:a16="http://schemas.microsoft.com/office/drawing/2014/main" id="{6CACBCE4-C304-31FF-1E07-30432F577C13}"/>
              </a:ext>
            </a:extLst>
          </p:cNvPr>
          <p:cNvPicPr>
            <a:picLocks noChangeAspect="1"/>
          </p:cNvPicPr>
          <p:nvPr/>
        </p:nvPicPr>
        <p:blipFill>
          <a:blip r:embed="rId4"/>
          <a:stretch>
            <a:fillRect/>
          </a:stretch>
        </p:blipFill>
        <p:spPr>
          <a:xfrm>
            <a:off x="6602844" y="1258048"/>
            <a:ext cx="5154839" cy="4668811"/>
          </a:xfrm>
          <a:prstGeom prst="rect">
            <a:avLst/>
          </a:prstGeom>
        </p:spPr>
      </p:pic>
    </p:spTree>
    <p:extLst>
      <p:ext uri="{BB962C8B-B14F-4D97-AF65-F5344CB8AC3E}">
        <p14:creationId xmlns:p14="http://schemas.microsoft.com/office/powerpoint/2010/main" val="2853433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4600E977-6B37-47DF-882F-7D041B394B81}"/>
              </a:ext>
            </a:extLst>
          </p:cNvPr>
          <p:cNvPicPr>
            <a:picLocks noChangeAspect="1"/>
          </p:cNvPicPr>
          <p:nvPr/>
        </p:nvPicPr>
        <p:blipFill>
          <a:blip r:embed="rId4"/>
          <a:stretch>
            <a:fillRect/>
          </a:stretch>
        </p:blipFill>
        <p:spPr>
          <a:xfrm>
            <a:off x="741486" y="1878382"/>
            <a:ext cx="4900248" cy="3748107"/>
          </a:xfrm>
          <a:prstGeom prst="rect">
            <a:avLst/>
          </a:prstGeom>
        </p:spPr>
      </p:pic>
      <p:pic>
        <p:nvPicPr>
          <p:cNvPr id="4" name="Picture 3">
            <a:extLst>
              <a:ext uri="{FF2B5EF4-FFF2-40B4-BE49-F238E27FC236}">
                <a16:creationId xmlns:a16="http://schemas.microsoft.com/office/drawing/2014/main" id="{436FAEE2-571D-992C-7606-C9FA7DE54409}"/>
              </a:ext>
            </a:extLst>
          </p:cNvPr>
          <p:cNvPicPr>
            <a:picLocks noChangeAspect="1"/>
          </p:cNvPicPr>
          <p:nvPr/>
        </p:nvPicPr>
        <p:blipFill>
          <a:blip r:embed="rId5"/>
          <a:stretch>
            <a:fillRect/>
          </a:stretch>
        </p:blipFill>
        <p:spPr>
          <a:xfrm>
            <a:off x="6550268" y="1732573"/>
            <a:ext cx="5143500" cy="3581400"/>
          </a:xfrm>
          <a:prstGeom prst="rect">
            <a:avLst/>
          </a:prstGeom>
        </p:spPr>
      </p:pic>
    </p:spTree>
    <p:extLst>
      <p:ext uri="{BB962C8B-B14F-4D97-AF65-F5344CB8AC3E}">
        <p14:creationId xmlns:p14="http://schemas.microsoft.com/office/powerpoint/2010/main" val="1811538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That’s</a:t>
            </a:r>
            <a:r>
              <a:rPr lang="tr-TR" sz="2400" b="1" dirty="0">
                <a:solidFill>
                  <a:srgbClr val="8316B5"/>
                </a:solidFill>
                <a:ea typeface="Arial" charset="0"/>
                <a:cs typeface="Arial"/>
              </a:rPr>
              <a:t> </a:t>
            </a:r>
            <a:r>
              <a:rPr lang="tr-TR" sz="2400" b="1" dirty="0" err="1">
                <a:solidFill>
                  <a:srgbClr val="8316B5"/>
                </a:solidFill>
                <a:ea typeface="Arial" charset="0"/>
                <a:cs typeface="Arial"/>
              </a:rPr>
              <a:t>All</a:t>
            </a:r>
            <a:endParaRPr lang="tr-TR" sz="2400" b="1" dirty="0">
              <a:solidFill>
                <a:srgbClr val="8316B5"/>
              </a:solidFill>
              <a:ea typeface="Arial" charset="0"/>
              <a:cs typeface="Arial"/>
            </a:endParaRPr>
          </a:p>
        </p:txBody>
      </p:sp>
      <p:sp>
        <p:nvSpPr>
          <p:cNvPr id="4" name="TextBox 3">
            <a:extLst>
              <a:ext uri="{FF2B5EF4-FFF2-40B4-BE49-F238E27FC236}">
                <a16:creationId xmlns:a16="http://schemas.microsoft.com/office/drawing/2014/main" id="{31503DB8-C1F4-2386-35BA-99B9993E24DE}"/>
              </a:ext>
            </a:extLst>
          </p:cNvPr>
          <p:cNvSpPr txBox="1"/>
          <p:nvPr/>
        </p:nvSpPr>
        <p:spPr>
          <a:xfrm>
            <a:off x="5501099" y="2846550"/>
            <a:ext cx="1433641" cy="369332"/>
          </a:xfrm>
          <a:prstGeom prst="rect">
            <a:avLst/>
          </a:prstGeom>
          <a:noFill/>
        </p:spPr>
        <p:txBody>
          <a:bodyPr wrap="square" rtlCol="0">
            <a:spAutoFit/>
          </a:bodyPr>
          <a:lstStyle/>
          <a:p>
            <a:r>
              <a:rPr lang="en-TR" dirty="0"/>
              <a:t>THANK YOU</a:t>
            </a:r>
          </a:p>
        </p:txBody>
      </p:sp>
      <p:sp>
        <p:nvSpPr>
          <p:cNvPr id="3" name="TextBox 2">
            <a:extLst>
              <a:ext uri="{FF2B5EF4-FFF2-40B4-BE49-F238E27FC236}">
                <a16:creationId xmlns:a16="http://schemas.microsoft.com/office/drawing/2014/main" id="{508CBFE8-0666-3609-1A00-D7330F17F4FD}"/>
              </a:ext>
            </a:extLst>
          </p:cNvPr>
          <p:cNvSpPr txBox="1"/>
          <p:nvPr/>
        </p:nvSpPr>
        <p:spPr>
          <a:xfrm>
            <a:off x="3032219" y="4291302"/>
            <a:ext cx="6965221" cy="400110"/>
          </a:xfrm>
          <a:prstGeom prst="rect">
            <a:avLst/>
          </a:prstGeom>
          <a:noFill/>
        </p:spPr>
        <p:txBody>
          <a:bodyPr wrap="square" rtlCol="0">
            <a:spAutoFit/>
          </a:bodyPr>
          <a:lstStyle/>
          <a:p>
            <a:r>
              <a:rPr lang="en-TR" sz="2000" b="1" dirty="0"/>
              <a:t>Next -&gt; </a:t>
            </a:r>
            <a:r>
              <a:rPr lang="en-TR" dirty="0"/>
              <a:t>Seq2seq, Attention, Transformers, Transfer Learning</a:t>
            </a:r>
          </a:p>
        </p:txBody>
      </p:sp>
    </p:spTree>
    <p:extLst>
      <p:ext uri="{BB962C8B-B14F-4D97-AF65-F5344CB8AC3E}">
        <p14:creationId xmlns:p14="http://schemas.microsoft.com/office/powerpoint/2010/main" val="4009697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344BC64A-3AC6-B448-20E5-F2A642BD934A}"/>
              </a:ext>
            </a:extLst>
          </p:cNvPr>
          <p:cNvPicPr>
            <a:picLocks noChangeAspect="1"/>
          </p:cNvPicPr>
          <p:nvPr/>
        </p:nvPicPr>
        <p:blipFill>
          <a:blip r:embed="rId4"/>
          <a:stretch>
            <a:fillRect/>
          </a:stretch>
        </p:blipFill>
        <p:spPr>
          <a:xfrm>
            <a:off x="1737946" y="1316428"/>
            <a:ext cx="8716108" cy="4225144"/>
          </a:xfrm>
          <a:prstGeom prst="rect">
            <a:avLst/>
          </a:prstGeom>
        </p:spPr>
      </p:pic>
    </p:spTree>
    <p:extLst>
      <p:ext uri="{BB962C8B-B14F-4D97-AF65-F5344CB8AC3E}">
        <p14:creationId xmlns:p14="http://schemas.microsoft.com/office/powerpoint/2010/main" val="1859098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0C7A1129-0397-0E51-43D4-DF66C0CDD925}"/>
              </a:ext>
            </a:extLst>
          </p:cNvPr>
          <p:cNvPicPr>
            <a:picLocks noChangeAspect="1"/>
          </p:cNvPicPr>
          <p:nvPr/>
        </p:nvPicPr>
        <p:blipFill>
          <a:blip r:embed="rId4"/>
          <a:stretch>
            <a:fillRect/>
          </a:stretch>
        </p:blipFill>
        <p:spPr>
          <a:xfrm>
            <a:off x="1902069" y="1395987"/>
            <a:ext cx="8387862" cy="4066026"/>
          </a:xfrm>
          <a:prstGeom prst="rect">
            <a:avLst/>
          </a:prstGeom>
        </p:spPr>
      </p:pic>
    </p:spTree>
    <p:extLst>
      <p:ext uri="{BB962C8B-B14F-4D97-AF65-F5344CB8AC3E}">
        <p14:creationId xmlns:p14="http://schemas.microsoft.com/office/powerpoint/2010/main" val="3918711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E6B95AF6-5BFE-0535-F319-30328F49C9B9}"/>
              </a:ext>
            </a:extLst>
          </p:cNvPr>
          <p:cNvPicPr>
            <a:picLocks noChangeAspect="1"/>
          </p:cNvPicPr>
          <p:nvPr/>
        </p:nvPicPr>
        <p:blipFill>
          <a:blip r:embed="rId4"/>
          <a:stretch>
            <a:fillRect/>
          </a:stretch>
        </p:blipFill>
        <p:spPr>
          <a:xfrm>
            <a:off x="2950048" y="1710424"/>
            <a:ext cx="5422900" cy="3644900"/>
          </a:xfrm>
          <a:prstGeom prst="rect">
            <a:avLst/>
          </a:prstGeom>
        </p:spPr>
      </p:pic>
    </p:spTree>
    <p:extLst>
      <p:ext uri="{BB962C8B-B14F-4D97-AF65-F5344CB8AC3E}">
        <p14:creationId xmlns:p14="http://schemas.microsoft.com/office/powerpoint/2010/main" val="244885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4" name="Picture 3">
            <a:extLst>
              <a:ext uri="{FF2B5EF4-FFF2-40B4-BE49-F238E27FC236}">
                <a16:creationId xmlns:a16="http://schemas.microsoft.com/office/drawing/2014/main" id="{BBDCDF68-FD7D-1B98-AB91-CCCD91303A3C}"/>
              </a:ext>
            </a:extLst>
          </p:cNvPr>
          <p:cNvPicPr>
            <a:picLocks noChangeAspect="1"/>
          </p:cNvPicPr>
          <p:nvPr/>
        </p:nvPicPr>
        <p:blipFill>
          <a:blip r:embed="rId4"/>
          <a:stretch>
            <a:fillRect/>
          </a:stretch>
        </p:blipFill>
        <p:spPr>
          <a:xfrm>
            <a:off x="406433" y="1710424"/>
            <a:ext cx="6261100" cy="3530600"/>
          </a:xfrm>
          <a:prstGeom prst="rect">
            <a:avLst/>
          </a:prstGeom>
        </p:spPr>
      </p:pic>
      <p:pic>
        <p:nvPicPr>
          <p:cNvPr id="6" name="Picture 5">
            <a:extLst>
              <a:ext uri="{FF2B5EF4-FFF2-40B4-BE49-F238E27FC236}">
                <a16:creationId xmlns:a16="http://schemas.microsoft.com/office/drawing/2014/main" id="{1E6E9602-CC29-A860-3F25-2C0064E383E5}"/>
              </a:ext>
            </a:extLst>
          </p:cNvPr>
          <p:cNvPicPr>
            <a:picLocks noChangeAspect="1"/>
          </p:cNvPicPr>
          <p:nvPr/>
        </p:nvPicPr>
        <p:blipFill>
          <a:blip r:embed="rId5"/>
          <a:stretch>
            <a:fillRect/>
          </a:stretch>
        </p:blipFill>
        <p:spPr>
          <a:xfrm>
            <a:off x="6794467" y="1710424"/>
            <a:ext cx="4991100" cy="3530600"/>
          </a:xfrm>
          <a:prstGeom prst="rect">
            <a:avLst/>
          </a:prstGeom>
        </p:spPr>
      </p:pic>
    </p:spTree>
    <p:extLst>
      <p:ext uri="{BB962C8B-B14F-4D97-AF65-F5344CB8AC3E}">
        <p14:creationId xmlns:p14="http://schemas.microsoft.com/office/powerpoint/2010/main" val="644101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dirty="0">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B09FD438-6350-6E1A-AB80-9C4E098501A4}"/>
              </a:ext>
            </a:extLst>
          </p:cNvPr>
          <p:cNvPicPr>
            <a:picLocks noChangeAspect="1"/>
          </p:cNvPicPr>
          <p:nvPr/>
        </p:nvPicPr>
        <p:blipFill>
          <a:blip r:embed="rId4"/>
          <a:stretch>
            <a:fillRect/>
          </a:stretch>
        </p:blipFill>
        <p:spPr>
          <a:xfrm>
            <a:off x="1581034" y="753098"/>
            <a:ext cx="9014498" cy="5351803"/>
          </a:xfrm>
          <a:prstGeom prst="rect">
            <a:avLst/>
          </a:prstGeom>
        </p:spPr>
      </p:pic>
      <p:pic>
        <p:nvPicPr>
          <p:cNvPr id="8" name="Picture 7">
            <a:extLst>
              <a:ext uri="{FF2B5EF4-FFF2-40B4-BE49-F238E27FC236}">
                <a16:creationId xmlns:a16="http://schemas.microsoft.com/office/drawing/2014/main" id="{E9A9ABA5-03B3-294F-6C21-4A2D93496929}"/>
              </a:ext>
            </a:extLst>
          </p:cNvPr>
          <p:cNvPicPr>
            <a:picLocks noChangeAspect="1"/>
          </p:cNvPicPr>
          <p:nvPr/>
        </p:nvPicPr>
        <p:blipFill>
          <a:blip r:embed="rId5"/>
          <a:stretch>
            <a:fillRect/>
          </a:stretch>
        </p:blipFill>
        <p:spPr>
          <a:xfrm>
            <a:off x="828870" y="1359877"/>
            <a:ext cx="5267130" cy="4745024"/>
          </a:xfrm>
          <a:prstGeom prst="rect">
            <a:avLst/>
          </a:prstGeom>
        </p:spPr>
      </p:pic>
    </p:spTree>
    <p:extLst>
      <p:ext uri="{BB962C8B-B14F-4D97-AF65-F5344CB8AC3E}">
        <p14:creationId xmlns:p14="http://schemas.microsoft.com/office/powerpoint/2010/main" val="364078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15572</TotalTime>
  <Words>1907</Words>
  <Application>Microsoft Macintosh PowerPoint</Application>
  <PresentationFormat>Widescreen</PresentationFormat>
  <Paragraphs>252</Paragraphs>
  <Slides>40</Slides>
  <Notes>40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-apple-system</vt:lpstr>
      <vt:lpstr>Arial</vt:lpstr>
      <vt:lpstr>Calibri</vt:lpstr>
      <vt:lpstr>Calibri Light</vt:lpstr>
      <vt:lpstr>Google Sans</vt:lpstr>
      <vt:lpstr>Montserrat</vt:lpstr>
      <vt:lpstr>Roboto</vt:lpstr>
      <vt:lpstr>sohne</vt:lpstr>
      <vt:lpstr>Söhne</vt:lpstr>
      <vt:lpstr>source-serif-pro</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236</cp:revision>
  <dcterms:created xsi:type="dcterms:W3CDTF">2023-05-05T15:50:07Z</dcterms:created>
  <dcterms:modified xsi:type="dcterms:W3CDTF">2025-01-31T13:08:20Z</dcterms:modified>
</cp:coreProperties>
</file>